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2918400" cy="21945600"/>
  <p:notesSz cx="6858000" cy="9144000"/>
  <p:embeddedFontLst>
    <p:embeddedFont>
      <p:font typeface="黑体" panose="02010609060101010101" pitchFamily="49" charset="-122"/>
      <p:regular r:id="rId4"/>
    </p:embeddedFont>
    <p:embeddedFont>
      <p:font typeface="Domine" panose="020B0604020202020204" charset="0"/>
      <p:regular r:id="rId5"/>
    </p:embeddedFont>
    <p:embeddedFont>
      <p:font typeface="Montserrat Extra Bold" panose="020B0604020202020204" charset="0"/>
      <p:bold r:id="rId6"/>
    </p:embeddedFont>
  </p:embeddedFontLst>
  <p:custDataLst>
    <p:tags r:id="rId7"/>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D7E0"/>
    <a:srgbClr val="A0B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AACA0-F8D0-08E9-6394-7221BD766719}" v="26" dt="2025-09-01T05:51:30.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608"/>
        <p:guide pos="7776"/>
        <p:guide orient="horz" pos="6912"/>
        <p:guide pos="103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tags" Target="tags/tag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8/31/2025</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0500" y="22453600"/>
            <a:ext cx="29997400" cy="1447800"/>
          </a:xfrm>
          <a:prstGeom prst="rect">
            <a:avLst/>
          </a:prstGeom>
        </p:spPr>
      </p:pic>
      <p:sp>
        <p:nvSpPr>
          <p:cNvPr id="5"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epa.gov/climateimpacts/climate-change-impacts-health" TargetMode="External"/><Relationship Id="rId18" Type="http://schemas.openxmlformats.org/officeDocument/2006/relationships/image" Target="../media/image7.png"/><Relationship Id="rId26" Type="http://schemas.openxmlformats.org/officeDocument/2006/relationships/image" Target="../media/image14.png"/><Relationship Id="rId3" Type="http://schemas.openxmlformats.org/officeDocument/2006/relationships/hyperlink" Target="https://worldpopulationreview.com/state-rankings/most-forested-states" TargetMode="External"/><Relationship Id="rId21" Type="http://schemas.openxmlformats.org/officeDocument/2006/relationships/image" Target="../media/image10.png"/><Relationship Id="rId34" Type="http://schemas.openxmlformats.org/officeDocument/2006/relationships/image" Target="../media/image22.png"/><Relationship Id="rId7" Type="http://schemas.openxmlformats.org/officeDocument/2006/relationships/hyperlink" Target="https://www-statista-com.proxy1.library.virginia.edu/statistics/1325529/lowest-points-united-states-state/" TargetMode="External"/><Relationship Id="rId12" Type="http://schemas.openxmlformats.org/officeDocument/2006/relationships/hyperlink" Target="https://www.footprintnetwork.org/our-work/climate-change/" TargetMode="External"/><Relationship Id="rId17" Type="http://schemas.openxmlformats.org/officeDocument/2006/relationships/image" Target="../media/image6.png"/><Relationship Id="rId25" Type="http://schemas.openxmlformats.org/officeDocument/2006/relationships/image" Target="../media/image13.png"/><Relationship Id="rId33" Type="http://schemas.openxmlformats.org/officeDocument/2006/relationships/image" Target="../media/image21.jpeg"/><Relationship Id="rId2" Type="http://schemas.openxmlformats.org/officeDocument/2006/relationships/hyperlink" Target="https://data.bikeleague.org/data/states-rates-of-active-commuting/" TargetMode="External"/><Relationship Id="rId16" Type="http://schemas.openxmlformats.org/officeDocument/2006/relationships/image" Target="../media/image5.png"/><Relationship Id="rId20" Type="http://schemas.openxmlformats.org/officeDocument/2006/relationships/image" Target="../media/image9.png"/><Relationship Id="rId29"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census.gov/data/tables/time-series/demo/popest/2020s-state-total.html" TargetMode="External"/><Relationship Id="rId11" Type="http://schemas.openxmlformats.org/officeDocument/2006/relationships/hyperlink" Target="https://www.eia.gov/state/data.php" TargetMode="External"/><Relationship Id="rId24" Type="http://schemas.openxmlformats.org/officeDocument/2006/relationships/image" Target="../media/image120.png"/><Relationship Id="rId32" Type="http://schemas.openxmlformats.org/officeDocument/2006/relationships/image" Target="../media/image20.jpeg"/><Relationship Id="rId5" Type="http://schemas.openxmlformats.org/officeDocument/2006/relationships/hyperlink" Target="https://www.statsamerica.org/sip/rank_list.aspx?rank_label=pop1" TargetMode="External"/><Relationship Id="rId15" Type="http://schemas.openxmlformats.org/officeDocument/2006/relationships/image" Target="../media/image4.png"/><Relationship Id="rId23" Type="http://schemas.microsoft.com/office/2011/relationships/webextension" Target="../webextensions/webextension1.xml"/><Relationship Id="rId28" Type="http://schemas.openxmlformats.org/officeDocument/2006/relationships/image" Target="../media/image16.png"/><Relationship Id="rId10" Type="http://schemas.openxmlformats.org/officeDocument/2006/relationships/hyperlink" Target="https://www.epa.gov/newsreleases/45-states-large-metro-areas-submit-climate-action-plans-under-president-bidens" TargetMode="External"/><Relationship Id="rId19" Type="http://schemas.openxmlformats.org/officeDocument/2006/relationships/image" Target="../media/image8.png"/><Relationship Id="rId31" Type="http://schemas.openxmlformats.org/officeDocument/2006/relationships/image" Target="../media/image19.png"/><Relationship Id="rId4" Type="http://schemas.openxmlformats.org/officeDocument/2006/relationships/hyperlink" Target="https://meps.ahrq.gov/survey_comp/county_state.shtml" TargetMode="External"/><Relationship Id="rId9" Type="http://schemas.openxmlformats.org/officeDocument/2006/relationships/hyperlink" Target="https://www-statista-com.proxy1.library.virginia.edu/statistics/203923/united-states-land-area-by-state/" TargetMode="External"/><Relationship Id="rId14" Type="http://schemas.openxmlformats.org/officeDocument/2006/relationships/image" Target="../media/image3.png"/><Relationship Id="rId22" Type="http://schemas.openxmlformats.org/officeDocument/2006/relationships/image" Target="../media/image11.png"/><Relationship Id="rId27" Type="http://schemas.openxmlformats.org/officeDocument/2006/relationships/image" Target="../media/image15.png"/><Relationship Id="rId30" Type="http://schemas.openxmlformats.org/officeDocument/2006/relationships/image" Target="../media/image18.png"/><Relationship Id="rId8" Type="http://schemas.openxmlformats.org/officeDocument/2006/relationships/hyperlink" Target="https://www.iii.org/fact-statistic/facts-statistics-wildfir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40">
            <a:extLst>
              <a:ext uri="{FF2B5EF4-FFF2-40B4-BE49-F238E27FC236}">
                <a16:creationId xmlns:a16="http://schemas.microsoft.com/office/drawing/2014/main" id="{E48FF305-DDEE-719C-EE42-D882A02FD56C}"/>
              </a:ext>
            </a:extLst>
          </p:cNvPr>
          <p:cNvSpPr/>
          <p:nvPr/>
        </p:nvSpPr>
        <p:spPr>
          <a:xfrm>
            <a:off x="8053170" y="17801310"/>
            <a:ext cx="7644446" cy="3506220"/>
          </a:xfrm>
          <a:prstGeom prst="roundRect">
            <a:avLst>
              <a:gd name="adj" fmla="val 1937"/>
            </a:avLst>
          </a:prstGeom>
          <a:solidFill>
            <a:srgbClr val="BCD7E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kern="1200"/>
            </a:defPPr>
          </a:lstStyle>
          <a:p>
            <a:pPr algn="ctr"/>
            <a:r>
              <a:rPr lang="en-US" sz="6400"/>
              <a:t>w</a:t>
            </a:r>
          </a:p>
        </p:txBody>
      </p:sp>
      <p:sp>
        <p:nvSpPr>
          <p:cNvPr id="72" name="Rectangle 71"/>
          <p:cNvSpPr/>
          <p:nvPr/>
        </p:nvSpPr>
        <p:spPr>
          <a:xfrm>
            <a:off x="0" y="3"/>
            <a:ext cx="32918400" cy="4168061"/>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a:p>
        </p:txBody>
      </p:sp>
      <p:sp>
        <p:nvSpPr>
          <p:cNvPr id="51" name="Title 11">
            <a:extLst>
              <a:ext uri="{FF2B5EF4-FFF2-40B4-BE49-F238E27FC236}">
                <a16:creationId xmlns:a16="http://schemas.microsoft.com/office/drawing/2014/main" id="{EE7A5C51-35F0-4B71-992D-43D344D16C04}"/>
              </a:ext>
            </a:extLst>
          </p:cNvPr>
          <p:cNvSpPr txBox="1"/>
          <p:nvPr/>
        </p:nvSpPr>
        <p:spPr>
          <a:xfrm>
            <a:off x="2743200" y="429934"/>
            <a:ext cx="27432000" cy="1831290"/>
          </a:xfrm>
          <a:prstGeom prst="rect">
            <a:avLst/>
          </a:prstGeom>
        </p:spPr>
        <p:txBody>
          <a:bodyPr lIns="85344" tIns="42672" rIns="85344" bIns="42672" anchor="t"/>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7200" b="1" dirty="0">
                <a:solidFill>
                  <a:schemeClr val="bg1"/>
                </a:solidFill>
                <a:latin typeface="Montserrat Extra Bold"/>
              </a:rPr>
              <a:t>Factors Affecting Carbon Dioxide Emissions per Capita (metric tons/person) In the United States</a:t>
            </a:r>
          </a:p>
          <a:p>
            <a:r>
              <a:rPr lang="en-US" sz="2400" b="1" dirty="0">
                <a:solidFill>
                  <a:schemeClr val="bg1"/>
                </a:solidFill>
                <a:latin typeface="Montserrat Extra Bold"/>
              </a:rPr>
              <a:t>By: Hershi, Jianlin, Rhea</a:t>
            </a:r>
          </a:p>
        </p:txBody>
      </p:sp>
      <p:sp>
        <p:nvSpPr>
          <p:cNvPr id="42" name="Rectangle: Rounded Corners 41"/>
          <p:cNvSpPr/>
          <p:nvPr/>
        </p:nvSpPr>
        <p:spPr>
          <a:xfrm>
            <a:off x="24860924" y="4704671"/>
            <a:ext cx="7562175" cy="9479631"/>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61" name="TextBox 60">
            <a:extLst>
              <a:ext uri="{FF2B5EF4-FFF2-40B4-BE49-F238E27FC236}">
                <a16:creationId xmlns:a16="http://schemas.microsoft.com/office/drawing/2014/main" id="{89EBE15B-4246-47D5-A572-FC8BC1A36A14}"/>
              </a:ext>
            </a:extLst>
          </p:cNvPr>
          <p:cNvSpPr txBox="1"/>
          <p:nvPr/>
        </p:nvSpPr>
        <p:spPr>
          <a:xfrm>
            <a:off x="24974624" y="5445036"/>
            <a:ext cx="7104740" cy="9356408"/>
          </a:xfrm>
          <a:prstGeom prst="rect">
            <a:avLst/>
          </a:prstGeom>
          <a:noFill/>
        </p:spPr>
        <p:txBody>
          <a:bodyPr wrap="square" lIns="91440" tIns="45720" rIns="91440" bIns="45720" rtlCol="0" anchor="t">
            <a:spAutoFit/>
          </a:bodyPr>
          <a:lstStyle>
            <a:defPPr>
              <a:defRPr kern="1200"/>
            </a:defPPr>
          </a:lstStyle>
          <a:p>
            <a:pPr marL="342900" indent="-342900">
              <a:buFont typeface="Calibri"/>
              <a:buChar char="-"/>
            </a:pPr>
            <a:r>
              <a:rPr lang="en-US" sz="2000">
                <a:latin typeface="Domine"/>
                <a:ea typeface="+mn-lt"/>
                <a:cs typeface="+mn-lt"/>
              </a:rPr>
              <a:t>With a p-value smaller than 0.05 based on the global F test, we can reject the null hypothesis. The model is adequate at predicting carbon dioxide emissions</a:t>
            </a:r>
          </a:p>
          <a:p>
            <a:pPr marL="342900" indent="-342900">
              <a:buFont typeface="Calibri"/>
              <a:buChar char="-"/>
            </a:pPr>
            <a:r>
              <a:rPr lang="en-US" sz="2000">
                <a:latin typeface="Domine"/>
                <a:ea typeface="+mn-lt"/>
                <a:cs typeface="+mn-lt"/>
              </a:rPr>
              <a:t>Our exploratory data analysis revealed important relationships between wildfires, transit, state policies, and carbon emissions. CO2 emissions were initially skewed, so we applied a log transformation.</a:t>
            </a:r>
            <a:endParaRPr lang="en-US" sz="2000">
              <a:latin typeface="Domine"/>
            </a:endParaRPr>
          </a:p>
          <a:p>
            <a:pPr marL="342900" indent="-342900">
              <a:buFont typeface="Arial"/>
              <a:buChar char="•"/>
            </a:pPr>
            <a:r>
              <a:rPr lang="en-US" sz="2000">
                <a:latin typeface="Domine"/>
                <a:ea typeface="+mn-lt"/>
                <a:cs typeface="+mn-lt"/>
              </a:rPr>
              <a:t>Our prediction equation predicted the value 20.77 and the carbon emission of the actual state was 21.5. (Alabama values: 0 for large cities, 1 for state plan, 1,856 wildfires, 52.42 total land, and 375 energy consumption; multiply these values by each slopes to compute) </a:t>
            </a:r>
            <a:endParaRPr lang="en-US" sz="2000">
              <a:ea typeface="+mn-lt"/>
              <a:cs typeface="+mn-lt"/>
            </a:endParaRPr>
          </a:p>
          <a:p>
            <a:pPr marL="342900" indent="-342900">
              <a:buFont typeface="Calibri"/>
              <a:buChar char="-"/>
            </a:pPr>
            <a:r>
              <a:rPr lang="en-US" sz="2000">
                <a:latin typeface="Domine"/>
                <a:ea typeface="+mn-lt"/>
                <a:cs typeface="+mn-lt"/>
              </a:rPr>
              <a:t>Larger land/water areas were significantly associated with lower emissions (β = 0.012, p = 0.001). States with climate action plans had higher emissions (β = -3.163), though the result wasn’t statistically significant (p = 0.097). Transit use patterns also showed mixed, non-significant trends.</a:t>
            </a:r>
            <a:endParaRPr lang="en-US" sz="2000">
              <a:latin typeface="Domine"/>
            </a:endParaRPr>
          </a:p>
          <a:p>
            <a:pPr marL="342900" indent="-342900">
              <a:buFont typeface="Calibri"/>
              <a:buChar char="-"/>
            </a:pPr>
            <a:r>
              <a:rPr lang="en-US" sz="2000">
                <a:latin typeface="Domine"/>
                <a:ea typeface="+mn-lt"/>
                <a:cs typeface="+mn-lt"/>
              </a:rPr>
              <a:t>For future research, we should try new variables such as considering air quality index or look at  chemical properties of climate change, such as increasing ozone factors which also harm the environment (EPA, 2025)</a:t>
            </a:r>
            <a:endParaRPr lang="en-US" sz="2000">
              <a:latin typeface="Domine"/>
            </a:endParaRPr>
          </a:p>
          <a:p>
            <a:pPr marL="342900" indent="-342900">
              <a:buFont typeface="Calibri"/>
              <a:buChar char="-"/>
            </a:pPr>
            <a:r>
              <a:rPr lang="en-US" sz="2000">
                <a:latin typeface="Domine"/>
              </a:rPr>
              <a:t>We can also add other countries and their states as observations to see how other countries stand on the climate crisis </a:t>
            </a:r>
            <a:br>
              <a:rPr lang="en-US" sz="6200"/>
            </a:br>
            <a:endParaRPr lang="en-US" sz="6200"/>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4988260"/>
            <a:ext cx="6874704" cy="461665"/>
          </a:xfrm>
          <a:prstGeom prst="rect">
            <a:avLst/>
          </a:prstGeom>
          <a:noFill/>
        </p:spPr>
        <p:txBody>
          <a:bodyPr wrap="square" lIns="91440" tIns="45720" rIns="91440" bIns="45720" rtlCol="0" anchor="t">
            <a:spAutoFit/>
          </a:bodyPr>
          <a:lstStyle>
            <a:defPPr>
              <a:defRPr kern="1200"/>
            </a:defPPr>
          </a:lstStyle>
          <a:p>
            <a:r>
              <a:rPr lang="en-US" sz="2400" b="1">
                <a:solidFill>
                  <a:schemeClr val="tx1">
                    <a:lumMod val="75000"/>
                    <a:lumOff val="25000"/>
                  </a:schemeClr>
                </a:solidFill>
                <a:latin typeface="Montserrat Extra Bold"/>
              </a:rPr>
              <a:t>Conclusion and Further Research</a:t>
            </a:r>
            <a:endParaRPr lang="en-US" sz="2400" b="1">
              <a:solidFill>
                <a:schemeClr val="tx1">
                  <a:lumMod val="75000"/>
                  <a:lumOff val="25000"/>
                </a:schemeClr>
              </a:solidFill>
              <a:latin typeface="Montserrat Extra Bold" panose="00000900000000000000" pitchFamily="50" charset="0"/>
            </a:endParaRPr>
          </a:p>
        </p:txBody>
      </p:sp>
      <p:sp>
        <p:nvSpPr>
          <p:cNvPr id="45" name="Rectangle: Rounded Corners 44"/>
          <p:cNvSpPr/>
          <p:nvPr/>
        </p:nvSpPr>
        <p:spPr>
          <a:xfrm>
            <a:off x="24867328" y="14290478"/>
            <a:ext cx="7568979" cy="7358947"/>
          </a:xfrm>
          <a:prstGeom prst="roundRect">
            <a:avLst>
              <a:gd name="adj" fmla="val 159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kern="1200"/>
            </a:defPPr>
          </a:lstStyle>
          <a:p>
            <a:endParaRPr lang="en-US" sz="1350">
              <a:solidFill>
                <a:schemeClr val="tx1"/>
              </a:solidFill>
              <a:ea typeface="+mn-lt"/>
              <a:cs typeface="+mn-lt"/>
            </a:endParaRPr>
          </a:p>
          <a:p>
            <a:endParaRPr lang="en-US" sz="1350">
              <a:solidFill>
                <a:schemeClr val="tx1"/>
              </a:solidFill>
              <a:ea typeface="+mn-lt"/>
              <a:cs typeface="+mn-lt"/>
            </a:endParaRPr>
          </a:p>
          <a:p>
            <a:endParaRPr lang="en-US" sz="1350">
              <a:solidFill>
                <a:schemeClr val="tx1"/>
              </a:solidFill>
              <a:ea typeface="+mn-lt"/>
              <a:cs typeface="+mn-lt"/>
            </a:endParaRPr>
          </a:p>
          <a:p>
            <a:endParaRPr lang="en-US" sz="1350">
              <a:solidFill>
                <a:schemeClr val="tx1"/>
              </a:solidFill>
              <a:ea typeface="+mn-lt"/>
              <a:cs typeface="+mn-lt"/>
            </a:endParaRPr>
          </a:p>
          <a:p>
            <a:endParaRPr lang="en-US" sz="1350">
              <a:solidFill>
                <a:schemeClr val="tx1"/>
              </a:solidFill>
              <a:ea typeface="+mn-lt"/>
              <a:cs typeface="+mn-lt"/>
            </a:endParaRPr>
          </a:p>
          <a:p>
            <a:endParaRPr lang="en-US" sz="1350">
              <a:solidFill>
                <a:schemeClr val="tx1"/>
              </a:solidFill>
            </a:endParaRPr>
          </a:p>
        </p:txBody>
      </p:sp>
      <p:sp>
        <p:nvSpPr>
          <p:cNvPr id="85" name="TextBox 84">
            <a:extLst>
              <a:ext uri="{FF2B5EF4-FFF2-40B4-BE49-F238E27FC236}">
                <a16:creationId xmlns:a16="http://schemas.microsoft.com/office/drawing/2014/main" id="{2F9F16DD-B1FB-447B-BA78-9201D1B2D897}"/>
              </a:ext>
            </a:extLst>
          </p:cNvPr>
          <p:cNvSpPr txBox="1"/>
          <p:nvPr/>
        </p:nvSpPr>
        <p:spPr>
          <a:xfrm>
            <a:off x="24962196" y="14284581"/>
            <a:ext cx="6874704" cy="461665"/>
          </a:xfrm>
          <a:prstGeom prst="rect">
            <a:avLst/>
          </a:prstGeom>
          <a:noFill/>
        </p:spPr>
        <p:txBody>
          <a:bodyPr wrap="square" lIns="91440" tIns="45720" rIns="91440" bIns="45720" rtlCol="0" anchor="t">
            <a:spAutoFit/>
          </a:bodyPr>
          <a:lstStyle>
            <a:defPPr>
              <a:defRPr kern="1200"/>
            </a:defPPr>
          </a:lstStyle>
          <a:p>
            <a:r>
              <a:rPr lang="en-US" sz="2400" b="1">
                <a:solidFill>
                  <a:schemeClr val="tx1">
                    <a:lumMod val="75000"/>
                    <a:lumOff val="25000"/>
                  </a:schemeClr>
                </a:solidFill>
                <a:latin typeface="Montserrat Extra Bold"/>
              </a:rPr>
              <a:t>References</a:t>
            </a:r>
            <a:endParaRPr lang="en-US">
              <a:solidFill>
                <a:schemeClr val="tx1">
                  <a:lumMod val="75000"/>
                  <a:lumOff val="25000"/>
                </a:schemeClr>
              </a:solidFill>
            </a:endParaRPr>
          </a:p>
        </p:txBody>
      </p:sp>
      <p:sp>
        <p:nvSpPr>
          <p:cNvPr id="39" name="Rectangle: Rounded Corners 38"/>
          <p:cNvSpPr/>
          <p:nvPr/>
        </p:nvSpPr>
        <p:spPr>
          <a:xfrm>
            <a:off x="692212" y="4679381"/>
            <a:ext cx="7088031" cy="4756436"/>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46" name="TextBox 45"/>
          <p:cNvSpPr txBox="1"/>
          <p:nvPr/>
        </p:nvSpPr>
        <p:spPr>
          <a:xfrm>
            <a:off x="770206" y="5215578"/>
            <a:ext cx="7022613" cy="5047536"/>
          </a:xfrm>
          <a:prstGeom prst="rect">
            <a:avLst/>
          </a:prstGeom>
          <a:noFill/>
        </p:spPr>
        <p:txBody>
          <a:bodyPr wrap="square" lIns="91440" tIns="45720" rIns="91440" bIns="45720" rtlCol="0" anchor="t">
            <a:spAutoFit/>
          </a:bodyPr>
          <a:lstStyle>
            <a:defPPr>
              <a:defRPr kern="1200"/>
            </a:defPPr>
          </a:lstStyle>
          <a:p>
            <a:pPr marL="285750" indent="-285750">
              <a:buFont typeface="Arial"/>
              <a:buChar char="•"/>
            </a:pPr>
            <a:r>
              <a:rPr lang="en-US" sz="2000">
                <a:latin typeface="Domine"/>
                <a:ea typeface="+mn-lt"/>
                <a:cs typeface="+mn-lt"/>
              </a:rPr>
              <a:t>This project analyzes factors influencing CO2 emissions per capita (metric tons/person) across U.S. states.</a:t>
            </a:r>
            <a:endParaRPr lang="en-US" sz="2000">
              <a:latin typeface="Domine"/>
            </a:endParaRPr>
          </a:p>
          <a:p>
            <a:pPr marL="285750" indent="-285750">
              <a:buFont typeface="Arial"/>
              <a:buChar char="•"/>
            </a:pPr>
            <a:r>
              <a:rPr lang="en-US" sz="2000">
                <a:latin typeface="Domine"/>
                <a:ea typeface="+mn-lt"/>
                <a:cs typeface="+mn-lt"/>
              </a:rPr>
              <a:t>It's relevant due to the growing climate crisis and its impact on health as worsening air pollution can cause risks like heart and lung diseases (EPA, 2025)</a:t>
            </a:r>
            <a:endParaRPr lang="en-US" sz="2000">
              <a:latin typeface="Domine"/>
            </a:endParaRPr>
          </a:p>
          <a:p>
            <a:pPr marL="285750" indent="-285750">
              <a:buFont typeface="Arial"/>
              <a:buChar char="•"/>
            </a:pPr>
            <a:r>
              <a:rPr lang="en-US" sz="2000">
                <a:latin typeface="Domine"/>
                <a:ea typeface="+mn-lt"/>
                <a:cs typeface="+mn-lt"/>
              </a:rPr>
              <a:t>The goal is to identify high-emission areas and understand contributing factors to target where action is needed and what potential policies or efforts need to be most urgently implemented </a:t>
            </a:r>
            <a:endParaRPr lang="en-US" sz="2000">
              <a:latin typeface="Domine"/>
            </a:endParaRPr>
          </a:p>
          <a:p>
            <a:pPr marL="285750" indent="-285750">
              <a:buFont typeface="Arial"/>
              <a:buChar char="•"/>
            </a:pPr>
            <a:r>
              <a:rPr lang="en-US" sz="2000">
                <a:latin typeface="Domine"/>
              </a:rPr>
              <a:t>If carbon emissions keep rising then the earth's environment and ecosystem might not be able to function well (Climate Global Footprint, 2024)</a:t>
            </a:r>
            <a:br>
              <a:rPr lang="en-US" sz="6200"/>
            </a:br>
            <a:endParaRPr lang="en-US" sz="6200"/>
          </a:p>
        </p:txBody>
      </p:sp>
      <p:sp>
        <p:nvSpPr>
          <p:cNvPr id="43" name="Rectangle: Rounded Corners 42"/>
          <p:cNvSpPr/>
          <p:nvPr/>
        </p:nvSpPr>
        <p:spPr>
          <a:xfrm>
            <a:off x="720226" y="9449604"/>
            <a:ext cx="7039506" cy="11834247"/>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47" name="TextBox 46"/>
          <p:cNvSpPr txBox="1"/>
          <p:nvPr/>
        </p:nvSpPr>
        <p:spPr>
          <a:xfrm>
            <a:off x="839035" y="4759533"/>
            <a:ext cx="6874704" cy="461665"/>
          </a:xfrm>
          <a:prstGeom prst="rect">
            <a:avLst/>
          </a:prstGeom>
          <a:noFill/>
        </p:spPr>
        <p:txBody>
          <a:bodyPr wrap="square" lIns="91440" tIns="45720" rIns="91440" bIns="45720" rtlCol="0" anchor="t">
            <a:spAutoFit/>
          </a:bodyPr>
          <a:lstStyle>
            <a:defPPr>
              <a:defRPr kern="1200"/>
            </a:defPPr>
          </a:lstStyle>
          <a:p>
            <a:r>
              <a:rPr lang="en-US" sz="2400" b="1">
                <a:solidFill>
                  <a:schemeClr val="tx1">
                    <a:lumMod val="75000"/>
                    <a:lumOff val="25000"/>
                  </a:schemeClr>
                </a:solidFill>
                <a:latin typeface="Montserrat Extra Bold"/>
              </a:rPr>
              <a:t>Introduction </a:t>
            </a:r>
            <a:endParaRPr lang="en-US" sz="2400" b="1">
              <a:solidFill>
                <a:schemeClr val="tx1">
                  <a:lumMod val="75000"/>
                  <a:lumOff val="25000"/>
                </a:schemeClr>
              </a:solidFill>
              <a:latin typeface="Montserrat Extra Bold" panose="00000900000000000000" pitchFamily="50" charset="0"/>
            </a:endParaRPr>
          </a:p>
        </p:txBody>
      </p:sp>
      <p:sp>
        <p:nvSpPr>
          <p:cNvPr id="87" name="TextBox 86">
            <a:extLst>
              <a:ext uri="{FF2B5EF4-FFF2-40B4-BE49-F238E27FC236}">
                <a16:creationId xmlns:a16="http://schemas.microsoft.com/office/drawing/2014/main" id="{7DB2E49A-CE7A-4210-AE9F-5037030C938E}"/>
              </a:ext>
            </a:extLst>
          </p:cNvPr>
          <p:cNvSpPr txBox="1"/>
          <p:nvPr/>
        </p:nvSpPr>
        <p:spPr>
          <a:xfrm>
            <a:off x="839061" y="9670534"/>
            <a:ext cx="6874704" cy="461665"/>
          </a:xfrm>
          <a:prstGeom prst="rect">
            <a:avLst/>
          </a:prstGeom>
          <a:noFill/>
        </p:spPr>
        <p:txBody>
          <a:bodyPr wrap="square" rtlCol="0">
            <a:spAutoFit/>
          </a:bodyPr>
          <a:lstStyle>
            <a:defPPr>
              <a:defRPr kern="1200"/>
            </a:defPPr>
          </a:lstStyle>
          <a:p>
            <a:r>
              <a:rPr lang="en-US" sz="2400" b="1">
                <a:solidFill>
                  <a:schemeClr val="tx1">
                    <a:lumMod val="75000"/>
                    <a:lumOff val="25000"/>
                  </a:schemeClr>
                </a:solidFill>
                <a:latin typeface="Montserrat Extra Bold"/>
              </a:rPr>
              <a:t>Model Building</a:t>
            </a:r>
            <a:endParaRPr lang="en-US">
              <a:solidFill>
                <a:schemeClr val="tx1">
                  <a:lumMod val="75000"/>
                  <a:lumOff val="25000"/>
                </a:schemeClr>
              </a:solidFill>
            </a:endParaRPr>
          </a:p>
        </p:txBody>
      </p:sp>
      <p:sp>
        <p:nvSpPr>
          <p:cNvPr id="44" name="Rectangle: Rounded Corners 43"/>
          <p:cNvSpPr/>
          <p:nvPr/>
        </p:nvSpPr>
        <p:spPr>
          <a:xfrm>
            <a:off x="8143021" y="4689893"/>
            <a:ext cx="7248538" cy="4214294"/>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9" name="TextBox 88">
            <a:extLst>
              <a:ext uri="{FF2B5EF4-FFF2-40B4-BE49-F238E27FC236}">
                <a16:creationId xmlns:a16="http://schemas.microsoft.com/office/drawing/2014/main" id="{CA3FBD3B-628E-43FF-A33F-32B15438C990}"/>
              </a:ext>
            </a:extLst>
          </p:cNvPr>
          <p:cNvSpPr txBox="1"/>
          <p:nvPr/>
        </p:nvSpPr>
        <p:spPr>
          <a:xfrm>
            <a:off x="8259671" y="5035409"/>
            <a:ext cx="7241628" cy="3908762"/>
          </a:xfrm>
          <a:prstGeom prst="rect">
            <a:avLst/>
          </a:prstGeom>
          <a:noFill/>
        </p:spPr>
        <p:txBody>
          <a:bodyPr wrap="square" lIns="91440" tIns="45720" rIns="91440" bIns="45720" rtlCol="0" anchor="t">
            <a:spAutoFit/>
          </a:bodyPr>
          <a:lstStyle>
            <a:defPPr>
              <a:defRPr kern="1200"/>
            </a:defPPr>
          </a:lstStyle>
          <a:p>
            <a:endParaRPr lang="en-US" sz="2400" b="1">
              <a:solidFill>
                <a:schemeClr val="tx1">
                  <a:lumMod val="75000"/>
                  <a:lumOff val="25000"/>
                </a:schemeClr>
              </a:solidFill>
              <a:latin typeface="Domine"/>
              <a:ea typeface="+mn-lt"/>
              <a:cs typeface="+mn-lt"/>
            </a:endParaRPr>
          </a:p>
          <a:p>
            <a:pPr marL="285750" indent="-285750">
              <a:buFont typeface="Arial"/>
              <a:buChar char="•"/>
            </a:pPr>
            <a:r>
              <a:rPr lang="en-US" sz="2000">
                <a:solidFill>
                  <a:schemeClr val="tx1">
                    <a:lumMod val="75000"/>
                    <a:lumOff val="25000"/>
                  </a:schemeClr>
                </a:solidFill>
                <a:latin typeface="Domine"/>
                <a:ea typeface="+mn-lt"/>
                <a:cs typeface="+mn-lt"/>
              </a:rPr>
              <a:t>Do states with more wildfires throughout the year relate to an increase in the average carbon dioxide emissions per capita measured in metric tons per person?</a:t>
            </a:r>
            <a:endParaRPr lang="en-US" sz="2000">
              <a:solidFill>
                <a:schemeClr val="tx1">
                  <a:lumMod val="75000"/>
                  <a:lumOff val="25000"/>
                </a:schemeClr>
              </a:solidFill>
              <a:latin typeface="Domine"/>
            </a:endParaRPr>
          </a:p>
          <a:p>
            <a:pPr marL="285750" indent="-285750">
              <a:buFont typeface="Arial"/>
              <a:buChar char="•"/>
            </a:pPr>
            <a:r>
              <a:rPr lang="en-US" sz="2000">
                <a:solidFill>
                  <a:schemeClr val="tx1">
                    <a:lumMod val="75000"/>
                    <a:lumOff val="25000"/>
                  </a:schemeClr>
                </a:solidFill>
                <a:latin typeface="Domine"/>
                <a:ea typeface="+mn-lt"/>
                <a:cs typeface="+mn-lt"/>
              </a:rPr>
              <a:t>Does the intervention of state governments in the USA positively affect the environment by decreasing the average carbon dioxide emissions per capita?</a:t>
            </a:r>
            <a:endParaRPr lang="en-US" sz="2000">
              <a:solidFill>
                <a:schemeClr val="tx1">
                  <a:lumMod val="75000"/>
                  <a:lumOff val="25000"/>
                </a:schemeClr>
              </a:solidFill>
              <a:latin typeface="Domine"/>
            </a:endParaRPr>
          </a:p>
          <a:p>
            <a:pPr marL="285750" indent="-285750">
              <a:buFont typeface="Arial"/>
              <a:buChar char="•"/>
            </a:pPr>
            <a:r>
              <a:rPr lang="en-US" sz="2000">
                <a:solidFill>
                  <a:schemeClr val="tx1">
                    <a:lumMod val="75000"/>
                    <a:lumOff val="25000"/>
                  </a:schemeClr>
                </a:solidFill>
                <a:latin typeface="Domine"/>
                <a:ea typeface="+mn-lt"/>
                <a:cs typeface="+mn-lt"/>
              </a:rPr>
              <a:t>Does a state using high amounts of public transportation lead to lower or decreasing levels of carbon dioxide emissions per capita?</a:t>
            </a:r>
            <a:endParaRPr lang="en-US" sz="2000">
              <a:solidFill>
                <a:schemeClr val="tx1">
                  <a:lumMod val="75000"/>
                  <a:lumOff val="25000"/>
                </a:schemeClr>
              </a:solidFill>
              <a:latin typeface="Domine"/>
            </a:endParaRPr>
          </a:p>
          <a:p>
            <a:endParaRPr lang="en-US" sz="2400" b="1">
              <a:solidFill>
                <a:schemeClr val="tx1">
                  <a:lumMod val="75000"/>
                  <a:lumOff val="25000"/>
                </a:schemeClr>
              </a:solidFill>
              <a:latin typeface="Montserrat Extra Bold"/>
            </a:endParaRPr>
          </a:p>
        </p:txBody>
      </p:sp>
      <p:sp>
        <p:nvSpPr>
          <p:cNvPr id="91" name="TextBox 90">
            <a:extLst>
              <a:ext uri="{FF2B5EF4-FFF2-40B4-BE49-F238E27FC236}">
                <a16:creationId xmlns:a16="http://schemas.microsoft.com/office/drawing/2014/main" id="{15232698-55E6-4C6D-9947-A1F5F1CCE1E0}"/>
              </a:ext>
            </a:extLst>
          </p:cNvPr>
          <p:cNvSpPr txBox="1"/>
          <p:nvPr/>
        </p:nvSpPr>
        <p:spPr>
          <a:xfrm>
            <a:off x="8418572" y="9645177"/>
            <a:ext cx="6874704" cy="461665"/>
          </a:xfrm>
          <a:prstGeom prst="rect">
            <a:avLst/>
          </a:prstGeom>
          <a:noFill/>
        </p:spPr>
        <p:txBody>
          <a:bodyPr wrap="square" lIns="91440" tIns="45720" rIns="91440" bIns="45720" rtlCol="0" anchor="t">
            <a:spAutoFit/>
          </a:bodyPr>
          <a:lstStyle>
            <a:defPPr>
              <a:defRPr kern="1200"/>
            </a:defPPr>
          </a:lstStyle>
          <a:p>
            <a:r>
              <a:rPr lang="en-US" sz="2400" b="1">
                <a:solidFill>
                  <a:schemeClr val="tx1">
                    <a:lumMod val="75000"/>
                    <a:lumOff val="25000"/>
                  </a:schemeClr>
                </a:solidFill>
                <a:latin typeface="Montserrat Extra Bold"/>
              </a:rPr>
              <a:t>EDA and Data Dictionary</a:t>
            </a:r>
            <a:endParaRPr lang="en-US">
              <a:solidFill>
                <a:schemeClr val="tx1">
                  <a:lumMod val="75000"/>
                  <a:lumOff val="25000"/>
                </a:schemeClr>
              </a:solidFill>
            </a:endParaRPr>
          </a:p>
        </p:txBody>
      </p:sp>
      <p:sp>
        <p:nvSpPr>
          <p:cNvPr id="41" name="Rectangle: Rounded Corners 40"/>
          <p:cNvSpPr/>
          <p:nvPr/>
        </p:nvSpPr>
        <p:spPr>
          <a:xfrm>
            <a:off x="15822830" y="4661566"/>
            <a:ext cx="8786606" cy="16611104"/>
          </a:xfrm>
          <a:prstGeom prst="roundRect">
            <a:avLst>
              <a:gd name="adj" fmla="val 1937"/>
            </a:avLst>
          </a:prstGeom>
          <a:solidFill>
            <a:srgbClr val="BCD7E0"/>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kern="1200"/>
            </a:defPPr>
          </a:lstStyle>
          <a:p>
            <a:pPr algn="ctr"/>
            <a:endParaRPr lang="en-US" sz="6400"/>
          </a:p>
        </p:txBody>
      </p:sp>
      <p:sp>
        <p:nvSpPr>
          <p:cNvPr id="93" name="TextBox 92">
            <a:extLst>
              <a:ext uri="{FF2B5EF4-FFF2-40B4-BE49-F238E27FC236}">
                <a16:creationId xmlns:a16="http://schemas.microsoft.com/office/drawing/2014/main" id="{7381E656-1550-4678-91D6-50348E24F942}"/>
              </a:ext>
            </a:extLst>
          </p:cNvPr>
          <p:cNvSpPr txBox="1"/>
          <p:nvPr/>
        </p:nvSpPr>
        <p:spPr>
          <a:xfrm>
            <a:off x="16055647" y="4763315"/>
            <a:ext cx="4135863" cy="954107"/>
          </a:xfrm>
          <a:prstGeom prst="rect">
            <a:avLst/>
          </a:prstGeom>
          <a:noFill/>
        </p:spPr>
        <p:txBody>
          <a:bodyPr wrap="square" lIns="91440" tIns="45720" rIns="91440" bIns="45720" rtlCol="0" anchor="t">
            <a:spAutoFit/>
          </a:bodyPr>
          <a:lstStyle>
            <a:defPPr>
              <a:defRPr kern="1200"/>
            </a:defPPr>
          </a:lstStyle>
          <a:p>
            <a:r>
              <a:rPr lang="en-US" sz="2800" b="1">
                <a:solidFill>
                  <a:schemeClr val="tx1">
                    <a:lumMod val="95000"/>
                    <a:lumOff val="5000"/>
                  </a:schemeClr>
                </a:solidFill>
                <a:latin typeface="Montserrat Extra Bold"/>
                <a:ea typeface="+mn-lt"/>
                <a:cs typeface="+mn-lt"/>
              </a:rPr>
              <a:t>Checking for Multicollinearity</a:t>
            </a:r>
            <a:endParaRPr lang="en-US" sz="2800">
              <a:solidFill>
                <a:schemeClr val="tx1">
                  <a:lumMod val="95000"/>
                  <a:lumOff val="5000"/>
                </a:schemeClr>
              </a:solidFill>
            </a:endParaRPr>
          </a:p>
        </p:txBody>
      </p:sp>
      <p:sp>
        <p:nvSpPr>
          <p:cNvPr id="4" name="TextBox 3" descr="图形用户界面, 文本, 应用程序, 电子邮件&#10;&#10;AI 生成的内容可能不正确。">
            <a:extLst>
              <a:ext uri="{FF2B5EF4-FFF2-40B4-BE49-F238E27FC236}">
                <a16:creationId xmlns:a16="http://schemas.microsoft.com/office/drawing/2014/main" id="{E16E9971-5D88-F2C0-EA37-A40490309CDC}"/>
              </a:ext>
            </a:extLst>
          </p:cNvPr>
          <p:cNvSpPr txBox="1"/>
          <p:nvPr/>
        </p:nvSpPr>
        <p:spPr>
          <a:xfrm>
            <a:off x="24970944" y="14725684"/>
            <a:ext cx="7457951" cy="7525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Domine"/>
              </a:rPr>
              <a:t>League of American Bicyclists. </a:t>
            </a:r>
            <a:r>
              <a:rPr lang="en-US" sz="1400" i="1" dirty="0">
                <a:latin typeface="Domine"/>
              </a:rPr>
              <a:t>States: Rates of Active Commuting</a:t>
            </a:r>
            <a:r>
              <a:rPr lang="en-US" sz="1400" dirty="0">
                <a:latin typeface="Domine"/>
              </a:rPr>
              <a:t>. d</a:t>
            </a:r>
            <a:r>
              <a:rPr lang="en-US" sz="1300" dirty="0">
                <a:latin typeface="Domine"/>
              </a:rPr>
              <a:t>ata.bikeleague.org, </a:t>
            </a:r>
            <a:r>
              <a:rPr lang="en-US" sz="1300" dirty="0">
                <a:latin typeface="Domine"/>
                <a:hlinkClick r:id="rId2">
                  <a:extLst>
                    <a:ext uri="{A12FA001-AC4F-418D-AE19-62706E023703}">
                      <ahyp:hlinkClr xmlns:ahyp="http://schemas.microsoft.com/office/drawing/2018/hyperlinkcolor" val="tx"/>
                    </a:ext>
                  </a:extLst>
                </a:hlinkClick>
              </a:rPr>
              <a:t>https://data.bikeleague.org/data/states-rates-of-active-commuting/</a:t>
            </a:r>
            <a:r>
              <a:rPr lang="en-US" sz="1300" dirty="0">
                <a:latin typeface="Domine"/>
              </a:rPr>
              <a:t>. Accessed 23 Apr. 2025.</a:t>
            </a:r>
          </a:p>
          <a:p>
            <a:r>
              <a:rPr lang="en-US" sz="1300" dirty="0">
                <a:latin typeface="Domine"/>
              </a:rPr>
              <a:t>World Population Review. </a:t>
            </a:r>
            <a:r>
              <a:rPr lang="en-US" sz="1300" i="1" dirty="0">
                <a:latin typeface="Domine"/>
              </a:rPr>
              <a:t>Most Forested States 2024</a:t>
            </a:r>
            <a:r>
              <a:rPr lang="en-US" sz="1300" dirty="0">
                <a:latin typeface="Domine"/>
              </a:rPr>
              <a:t>. </a:t>
            </a:r>
            <a:r>
              <a:rPr lang="en-US" sz="1300" dirty="0">
                <a:latin typeface="Domine"/>
                <a:hlinkClick r:id="rId3">
                  <a:extLst>
                    <a:ext uri="{A12FA001-AC4F-418D-AE19-62706E023703}">
                      <ahyp:hlinkClr xmlns:ahyp="http://schemas.microsoft.com/office/drawing/2018/hyperlinkcolor" val="tx"/>
                    </a:ext>
                  </a:extLst>
                </a:hlinkClick>
              </a:rPr>
              <a:t>https://worldpopulationreview.com/state-rankings/most-forested-states</a:t>
            </a:r>
            <a:r>
              <a:rPr lang="en-US" sz="1300" dirty="0">
                <a:latin typeface="Domine"/>
              </a:rPr>
              <a:t>. Accessed 23 Apr. 2025.</a:t>
            </a:r>
          </a:p>
          <a:p>
            <a:r>
              <a:rPr lang="en-US" sz="1300" dirty="0">
                <a:latin typeface="Domine"/>
              </a:rPr>
              <a:t>Agency for Healthcare Research and Quality. </a:t>
            </a:r>
            <a:r>
              <a:rPr lang="en-US" sz="1300" i="1" dirty="0">
                <a:latin typeface="Domine"/>
              </a:rPr>
              <a:t>Medical Expenditure Panel Survey: County and State Codes</a:t>
            </a:r>
            <a:r>
              <a:rPr lang="en-US" sz="1300" dirty="0">
                <a:latin typeface="Domine"/>
              </a:rPr>
              <a:t>. </a:t>
            </a:r>
            <a:r>
              <a:rPr lang="en-US" sz="1300" dirty="0">
                <a:latin typeface="Domine"/>
                <a:hlinkClick r:id="rId4">
                  <a:extLst>
                    <a:ext uri="{A12FA001-AC4F-418D-AE19-62706E023703}">
                      <ahyp:hlinkClr xmlns:ahyp="http://schemas.microsoft.com/office/drawing/2018/hyperlinkcolor" val="tx"/>
                    </a:ext>
                  </a:extLst>
                </a:hlinkClick>
              </a:rPr>
              <a:t>https://meps.ahrq.gov/survey_comp/county_state.shtml</a:t>
            </a:r>
            <a:r>
              <a:rPr lang="en-US" sz="1300" dirty="0">
                <a:latin typeface="Domine"/>
              </a:rPr>
              <a:t>. Accessed 23 Apr. 2025.</a:t>
            </a:r>
          </a:p>
          <a:p>
            <a:r>
              <a:rPr lang="en-US" sz="1300" err="1">
                <a:latin typeface="Domine"/>
              </a:rPr>
              <a:t>StatsAmerica</a:t>
            </a:r>
            <a:r>
              <a:rPr lang="en-US" sz="1300" dirty="0">
                <a:latin typeface="Domine"/>
              </a:rPr>
              <a:t>. </a:t>
            </a:r>
            <a:r>
              <a:rPr lang="en-US" sz="1300" i="1" dirty="0">
                <a:latin typeface="Domine"/>
              </a:rPr>
              <a:t>State Population Rankings</a:t>
            </a:r>
            <a:r>
              <a:rPr lang="en-US" sz="1300" dirty="0">
                <a:latin typeface="Domine"/>
              </a:rPr>
              <a:t>. </a:t>
            </a:r>
            <a:r>
              <a:rPr lang="en-US" sz="1300" dirty="0">
                <a:latin typeface="Domine"/>
                <a:hlinkClick r:id="rId5">
                  <a:extLst>
                    <a:ext uri="{A12FA001-AC4F-418D-AE19-62706E023703}">
                      <ahyp:hlinkClr xmlns:ahyp="http://schemas.microsoft.com/office/drawing/2018/hyperlinkcolor" val="tx"/>
                    </a:ext>
                  </a:extLst>
                </a:hlinkClick>
              </a:rPr>
              <a:t>https://www.statsamerica.org/sip/rank_list.aspx?rank_label=pop1</a:t>
            </a:r>
            <a:r>
              <a:rPr lang="en-US" sz="1300" dirty="0">
                <a:latin typeface="Domine"/>
              </a:rPr>
              <a:t>. Accessed 23 Apr. 2025.</a:t>
            </a:r>
          </a:p>
          <a:p>
            <a:r>
              <a:rPr lang="en-US" sz="1300" dirty="0">
                <a:latin typeface="Domine"/>
              </a:rPr>
              <a:t>U.S. Census Bureau. </a:t>
            </a:r>
            <a:r>
              <a:rPr lang="en-US" sz="1300" i="1" dirty="0">
                <a:latin typeface="Domine"/>
              </a:rPr>
              <a:t>State Population Totals and Components of Change: 2020-2023</a:t>
            </a:r>
            <a:r>
              <a:rPr lang="en-US" sz="1300" dirty="0">
                <a:latin typeface="Domine"/>
              </a:rPr>
              <a:t>. </a:t>
            </a:r>
            <a:r>
              <a:rPr lang="en-US" sz="1300" dirty="0">
                <a:latin typeface="Domine"/>
                <a:hlinkClick r:id="rId6">
                  <a:extLst>
                    <a:ext uri="{A12FA001-AC4F-418D-AE19-62706E023703}">
                      <ahyp:hlinkClr xmlns:ahyp="http://schemas.microsoft.com/office/drawing/2018/hyperlinkcolor" val="tx"/>
                    </a:ext>
                  </a:extLst>
                </a:hlinkClick>
              </a:rPr>
              <a:t>https://www.census.gov/data/tables/time-series/demo/popest/2020s-state-total.html</a:t>
            </a:r>
            <a:r>
              <a:rPr lang="en-US" sz="1300" dirty="0">
                <a:latin typeface="Domine"/>
              </a:rPr>
              <a:t>. Accessed 23 Apr. 2025.</a:t>
            </a:r>
          </a:p>
          <a:p>
            <a:r>
              <a:rPr lang="en-US" sz="1300" dirty="0">
                <a:latin typeface="Domine"/>
              </a:rPr>
              <a:t>Statista. </a:t>
            </a:r>
            <a:r>
              <a:rPr lang="en-US" sz="1300" i="1" dirty="0">
                <a:latin typeface="Domine"/>
              </a:rPr>
              <a:t>Lowest Elevation Points in the U.S. by State 2023</a:t>
            </a:r>
            <a:r>
              <a:rPr lang="en-US" sz="1300" dirty="0">
                <a:latin typeface="Domine"/>
              </a:rPr>
              <a:t>. </a:t>
            </a:r>
            <a:r>
              <a:rPr lang="en-US" sz="1300" dirty="0">
                <a:latin typeface="Domine"/>
                <a:hlinkClick r:id="rId7">
                  <a:extLst>
                    <a:ext uri="{A12FA001-AC4F-418D-AE19-62706E023703}">
                      <ahyp:hlinkClr xmlns:ahyp="http://schemas.microsoft.com/office/drawing/2018/hyperlinkcolor" val="tx"/>
                    </a:ext>
                  </a:extLst>
                </a:hlinkClick>
              </a:rPr>
              <a:t>https://www-statista-com.proxy1.library.virginia.edu/statistics/1325529/lowest-points-united-states-state/</a:t>
            </a:r>
            <a:r>
              <a:rPr lang="en-US" sz="1300" dirty="0">
                <a:latin typeface="Domine"/>
              </a:rPr>
              <a:t>. Accessed 23 Apr. 2025.</a:t>
            </a:r>
          </a:p>
          <a:p>
            <a:r>
              <a:rPr lang="en-US" sz="1300" dirty="0">
                <a:latin typeface="Domine"/>
              </a:rPr>
              <a:t>Insurance Information Institute. </a:t>
            </a:r>
            <a:r>
              <a:rPr lang="en-US" sz="1300" i="1" dirty="0">
                <a:latin typeface="Domine"/>
              </a:rPr>
              <a:t>Facts + Statistics: Wildfires</a:t>
            </a:r>
            <a:r>
              <a:rPr lang="en-US" sz="1300" dirty="0">
                <a:latin typeface="Domine"/>
              </a:rPr>
              <a:t>. </a:t>
            </a:r>
            <a:r>
              <a:rPr lang="en-US" sz="1300" dirty="0">
                <a:latin typeface="Domine"/>
                <a:hlinkClick r:id="rId8">
                  <a:extLst>
                    <a:ext uri="{A12FA001-AC4F-418D-AE19-62706E023703}">
                      <ahyp:hlinkClr xmlns:ahyp="http://schemas.microsoft.com/office/drawing/2018/hyperlinkcolor" val="tx"/>
                    </a:ext>
                  </a:extLst>
                </a:hlinkClick>
              </a:rPr>
              <a:t>https://www.iii.org/fact-statistic/facts-statistics-wildfires</a:t>
            </a:r>
            <a:r>
              <a:rPr lang="en-US" sz="1300" dirty="0">
                <a:latin typeface="Domine"/>
              </a:rPr>
              <a:t>. Accessed 23 Apr. 2025.</a:t>
            </a:r>
          </a:p>
          <a:p>
            <a:r>
              <a:rPr lang="en-US" sz="1300" dirty="0">
                <a:latin typeface="Domine"/>
              </a:rPr>
              <a:t>Statista. </a:t>
            </a:r>
            <a:r>
              <a:rPr lang="en-US" sz="1300" i="1" dirty="0">
                <a:latin typeface="Domine"/>
              </a:rPr>
              <a:t>Land Are a of the United States by State</a:t>
            </a:r>
            <a:r>
              <a:rPr lang="en-US" sz="1300" dirty="0">
                <a:latin typeface="Domine"/>
              </a:rPr>
              <a:t>. </a:t>
            </a:r>
            <a:r>
              <a:rPr lang="en-US" sz="1300" dirty="0">
                <a:latin typeface="Domine"/>
                <a:hlinkClick r:id="rId9">
                  <a:extLst>
                    <a:ext uri="{A12FA001-AC4F-418D-AE19-62706E023703}">
                      <ahyp:hlinkClr xmlns:ahyp="http://schemas.microsoft.com/office/drawing/2018/hyperlinkcolor" val="tx"/>
                    </a:ext>
                  </a:extLst>
                </a:hlinkClick>
              </a:rPr>
              <a:t>https://www-statista-com.proxy1.library.virginia.edu/statistics/203923/united-states-land-area-by-state/</a:t>
            </a:r>
            <a:r>
              <a:rPr lang="en-US" sz="1300" dirty="0">
                <a:latin typeface="Domine"/>
              </a:rPr>
              <a:t>. Accessed 23 Apr. 2025.</a:t>
            </a:r>
          </a:p>
          <a:p>
            <a:r>
              <a:rPr lang="en-US" sz="1300" dirty="0">
                <a:latin typeface="Domine"/>
              </a:rPr>
              <a:t>U.S. Environmental Protection Agency. </a:t>
            </a:r>
            <a:r>
              <a:rPr lang="en-US" sz="1300" i="1" dirty="0">
                <a:latin typeface="Domine"/>
              </a:rPr>
              <a:t>45 States, Large Metro Areas Submit Climate Action Plans under President Biden’s Climate Challenge</a:t>
            </a:r>
            <a:r>
              <a:rPr lang="en-US" sz="1300" dirty="0">
                <a:latin typeface="Domine"/>
              </a:rPr>
              <a:t>. </a:t>
            </a:r>
            <a:r>
              <a:rPr lang="en-US" sz="1300" dirty="0">
                <a:latin typeface="Domine"/>
                <a:hlinkClick r:id="rId10">
                  <a:extLst>
                    <a:ext uri="{A12FA001-AC4F-418D-AE19-62706E023703}">
                      <ahyp:hlinkClr xmlns:ahyp="http://schemas.microsoft.com/office/drawing/2018/hyperlinkcolor" val="tx"/>
                    </a:ext>
                  </a:extLst>
                </a:hlinkClick>
              </a:rPr>
              <a:t>https://www.epa.gov/newsreleases/45-states-large-metro-areas-submit-climate-action-plans-under-president-bidens</a:t>
            </a:r>
            <a:r>
              <a:rPr lang="en-US" sz="1300" dirty="0">
                <a:latin typeface="Domine"/>
              </a:rPr>
              <a:t>. Accessed 23 Apr. 2025.</a:t>
            </a:r>
          </a:p>
          <a:p>
            <a:r>
              <a:rPr lang="en-US" sz="1300" dirty="0">
                <a:latin typeface="Domine"/>
              </a:rPr>
              <a:t>U.S. Energy Information Administration. </a:t>
            </a:r>
            <a:r>
              <a:rPr lang="en-US" sz="1300" i="1" dirty="0">
                <a:latin typeface="Domine"/>
              </a:rPr>
              <a:t>State Energy Data System (SEDS): Data Files</a:t>
            </a:r>
            <a:r>
              <a:rPr lang="en-US" sz="1300" dirty="0">
                <a:latin typeface="Domine"/>
              </a:rPr>
              <a:t>. </a:t>
            </a:r>
            <a:r>
              <a:rPr lang="en-US" sz="1300" dirty="0">
                <a:latin typeface="Domine"/>
                <a:hlinkClick r:id="rId11">
                  <a:extLst>
                    <a:ext uri="{A12FA001-AC4F-418D-AE19-62706E023703}">
                      <ahyp:hlinkClr xmlns:ahyp="http://schemas.microsoft.com/office/drawing/2018/hyperlinkcolor" val="tx"/>
                    </a:ext>
                  </a:extLst>
                </a:hlinkClick>
              </a:rPr>
              <a:t>https://www.eia.gov/state/data.php</a:t>
            </a:r>
            <a:r>
              <a:rPr lang="en-US" sz="1300" dirty="0">
                <a:latin typeface="Domine"/>
              </a:rPr>
              <a:t>. Accessed 23 Apr. 2025.</a:t>
            </a:r>
          </a:p>
          <a:p>
            <a:r>
              <a:rPr lang="en-US" sz="1300" dirty="0">
                <a:latin typeface="Domine"/>
                <a:ea typeface="+mn-lt"/>
                <a:cs typeface="+mn-lt"/>
              </a:rPr>
              <a:t> </a:t>
            </a:r>
            <a:r>
              <a:rPr lang="en-US" sz="1300" dirty="0">
                <a:latin typeface="Domine"/>
                <a:ea typeface="+mn-lt"/>
                <a:cs typeface="+mn-lt"/>
                <a:hlinkClick r:id="rId12"/>
              </a:rPr>
              <a:t>https://www.footprintnetwork.org/our-work/climate-change/</a:t>
            </a:r>
            <a:r>
              <a:rPr lang="en-US" sz="1300" dirty="0">
                <a:latin typeface="Domine"/>
                <a:ea typeface="+mn-lt"/>
                <a:cs typeface="+mn-lt"/>
              </a:rPr>
              <a:t>. Accessed 23 Apr. 2025.</a:t>
            </a:r>
            <a:endParaRPr lang="en-US" sz="1300" dirty="0">
              <a:latin typeface="Domine"/>
            </a:endParaRPr>
          </a:p>
          <a:p>
            <a:r>
              <a:rPr lang="en-US" sz="1300" i="1" dirty="0">
                <a:latin typeface="Domine"/>
                <a:ea typeface="+mn-lt"/>
                <a:cs typeface="+mn-lt"/>
              </a:rPr>
              <a:t> Health.</a:t>
            </a:r>
            <a:r>
              <a:rPr lang="en-US" sz="1300" dirty="0">
                <a:latin typeface="Domine"/>
                <a:ea typeface="+mn-lt"/>
                <a:cs typeface="+mn-lt"/>
              </a:rPr>
              <a:t> EPA, </a:t>
            </a:r>
            <a:r>
              <a:rPr lang="en-US" sz="1300" dirty="0">
                <a:latin typeface="Domine"/>
                <a:ea typeface="+mn-lt"/>
                <a:cs typeface="+mn-lt"/>
                <a:hlinkClick r:id="rId13"/>
              </a:rPr>
              <a:t>https://www.epa.gov/climateimpacts/climate-change-impacts-health</a:t>
            </a:r>
            <a:r>
              <a:rPr lang="en-US" sz="1300" dirty="0">
                <a:latin typeface="Domine"/>
                <a:ea typeface="+mn-lt"/>
                <a:cs typeface="+mn-lt"/>
              </a:rPr>
              <a:t>. Accessed 23 Apr. 2025</a:t>
            </a:r>
            <a:endParaRPr lang="en-US" sz="1300" dirty="0">
              <a:latin typeface="Domine"/>
            </a:endParaRPr>
          </a:p>
          <a:p>
            <a:endParaRPr lang="en-US" sz="1400"/>
          </a:p>
          <a:p>
            <a:pPr algn="ctr"/>
            <a:endParaRPr lang="en-US" sz="1600"/>
          </a:p>
          <a:p>
            <a:endParaRPr lang="en-US" sz="6200"/>
          </a:p>
        </p:txBody>
      </p:sp>
      <p:sp>
        <p:nvSpPr>
          <p:cNvPr id="7" name="TextBox 6">
            <a:extLst>
              <a:ext uri="{FF2B5EF4-FFF2-40B4-BE49-F238E27FC236}">
                <a16:creationId xmlns:a16="http://schemas.microsoft.com/office/drawing/2014/main" id="{182DB7B1-296E-49A1-CCCD-6F69A72F7191}"/>
              </a:ext>
            </a:extLst>
          </p:cNvPr>
          <p:cNvSpPr txBox="1"/>
          <p:nvPr/>
        </p:nvSpPr>
        <p:spPr>
          <a:xfrm>
            <a:off x="8397067" y="4902173"/>
            <a:ext cx="4232679"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tx1">
                    <a:lumMod val="75000"/>
                    <a:lumOff val="25000"/>
                  </a:schemeClr>
                </a:solidFill>
              </a:rPr>
              <a:t>Research Questions</a:t>
            </a:r>
            <a:endParaRPr lang="en-US" sz="2500"/>
          </a:p>
          <a:p>
            <a:pPr algn="l"/>
            <a:endParaRPr lang="en-US" sz="6200"/>
          </a:p>
        </p:txBody>
      </p:sp>
      <p:pic>
        <p:nvPicPr>
          <p:cNvPr id="9" name="Picture 8">
            <a:extLst>
              <a:ext uri="{FF2B5EF4-FFF2-40B4-BE49-F238E27FC236}">
                <a16:creationId xmlns:a16="http://schemas.microsoft.com/office/drawing/2014/main" id="{D080C681-5E4A-44BE-96B9-276D99FCB8D1}"/>
              </a:ext>
            </a:extLst>
          </p:cNvPr>
          <p:cNvPicPr>
            <a:picLocks noChangeAspect="1"/>
          </p:cNvPicPr>
          <p:nvPr/>
        </p:nvPicPr>
        <p:blipFill>
          <a:blip r:embed="rId14"/>
          <a:stretch>
            <a:fillRect/>
          </a:stretch>
        </p:blipFill>
        <p:spPr>
          <a:xfrm>
            <a:off x="20293239" y="5212274"/>
            <a:ext cx="4105821" cy="3674344"/>
          </a:xfrm>
          <a:prstGeom prst="rect">
            <a:avLst/>
          </a:prstGeom>
          <a:solidFill>
            <a:srgbClr val="FFFFFF">
              <a:shade val="85000"/>
            </a:srgbClr>
          </a:solidFill>
          <a:ln w="88900"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D3921A93-CB39-D837-D2C7-7ACB8AFA3390}"/>
              </a:ext>
            </a:extLst>
          </p:cNvPr>
          <p:cNvPicPr>
            <a:picLocks noChangeAspect="1"/>
          </p:cNvPicPr>
          <p:nvPr/>
        </p:nvPicPr>
        <p:blipFill>
          <a:blip r:embed="rId15"/>
          <a:stretch>
            <a:fillRect/>
          </a:stretch>
        </p:blipFill>
        <p:spPr>
          <a:xfrm>
            <a:off x="16063239" y="15643589"/>
            <a:ext cx="4101613" cy="2378996"/>
          </a:xfrm>
          <a:prstGeom prst="rect">
            <a:avLst/>
          </a:prstGeom>
          <a:ln>
            <a:solidFill>
              <a:schemeClr val="accent5">
                <a:lumMod val="60000"/>
                <a:lumOff val="40000"/>
              </a:schemeClr>
            </a:solidFill>
          </a:ln>
        </p:spPr>
      </p:pic>
      <p:pic>
        <p:nvPicPr>
          <p:cNvPr id="12" name="Picture 11">
            <a:extLst>
              <a:ext uri="{FF2B5EF4-FFF2-40B4-BE49-F238E27FC236}">
                <a16:creationId xmlns:a16="http://schemas.microsoft.com/office/drawing/2014/main" id="{7BF37754-D525-5FF5-FCB1-6B87984E50D4}"/>
              </a:ext>
            </a:extLst>
          </p:cNvPr>
          <p:cNvPicPr>
            <a:picLocks noChangeAspect="1"/>
          </p:cNvPicPr>
          <p:nvPr/>
        </p:nvPicPr>
        <p:blipFill>
          <a:blip r:embed="rId16"/>
          <a:srcRect l="-1450" r="4903" b="-709"/>
          <a:stretch/>
        </p:blipFill>
        <p:spPr>
          <a:xfrm>
            <a:off x="20359217" y="15640646"/>
            <a:ext cx="4059334" cy="2383883"/>
          </a:xfrm>
          <a:prstGeom prst="rect">
            <a:avLst/>
          </a:prstGeom>
          <a:ln>
            <a:solidFill>
              <a:schemeClr val="accent5">
                <a:lumMod val="60000"/>
                <a:lumOff val="40000"/>
              </a:schemeClr>
            </a:solidFill>
          </a:ln>
        </p:spPr>
      </p:pic>
      <p:pic>
        <p:nvPicPr>
          <p:cNvPr id="14" name="Picture 13">
            <a:extLst>
              <a:ext uri="{FF2B5EF4-FFF2-40B4-BE49-F238E27FC236}">
                <a16:creationId xmlns:a16="http://schemas.microsoft.com/office/drawing/2014/main" id="{AC8EC906-CE8E-D1A0-A2BB-66400C7398FE}"/>
              </a:ext>
            </a:extLst>
          </p:cNvPr>
          <p:cNvPicPr>
            <a:picLocks noChangeAspect="1"/>
          </p:cNvPicPr>
          <p:nvPr/>
        </p:nvPicPr>
        <p:blipFill>
          <a:blip r:embed="rId17"/>
          <a:srcRect l="296" t="15068" r="1286" b="-457"/>
          <a:stretch/>
        </p:blipFill>
        <p:spPr>
          <a:xfrm>
            <a:off x="15924777" y="18832258"/>
            <a:ext cx="4354616" cy="2322039"/>
          </a:xfrm>
          <a:prstGeom prst="rect">
            <a:avLst/>
          </a:prstGeom>
        </p:spPr>
      </p:pic>
      <p:pic>
        <p:nvPicPr>
          <p:cNvPr id="15" name="Picture 14">
            <a:extLst>
              <a:ext uri="{FF2B5EF4-FFF2-40B4-BE49-F238E27FC236}">
                <a16:creationId xmlns:a16="http://schemas.microsoft.com/office/drawing/2014/main" id="{084E6A99-11BE-C668-B90A-614D4F7846E3}"/>
              </a:ext>
            </a:extLst>
          </p:cNvPr>
          <p:cNvPicPr>
            <a:picLocks noChangeAspect="1"/>
          </p:cNvPicPr>
          <p:nvPr/>
        </p:nvPicPr>
        <p:blipFill>
          <a:blip r:embed="rId18"/>
          <a:stretch>
            <a:fillRect/>
          </a:stretch>
        </p:blipFill>
        <p:spPr>
          <a:xfrm>
            <a:off x="20570444" y="18791241"/>
            <a:ext cx="3984466" cy="2377742"/>
          </a:xfrm>
          <a:prstGeom prst="rect">
            <a:avLst/>
          </a:prstGeom>
        </p:spPr>
      </p:pic>
      <p:sp>
        <p:nvSpPr>
          <p:cNvPr id="16" name="TextBox 15">
            <a:extLst>
              <a:ext uri="{FF2B5EF4-FFF2-40B4-BE49-F238E27FC236}">
                <a16:creationId xmlns:a16="http://schemas.microsoft.com/office/drawing/2014/main" id="{4127DC09-B045-0BAB-5E52-A6D0DDD87F2C}"/>
              </a:ext>
            </a:extLst>
          </p:cNvPr>
          <p:cNvSpPr txBox="1"/>
          <p:nvPr/>
        </p:nvSpPr>
        <p:spPr>
          <a:xfrm>
            <a:off x="16021470" y="7652063"/>
            <a:ext cx="402067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Domine"/>
              </a:rPr>
              <a:t>- The vifs are smaller than 10 and the mean vif is less than 3</a:t>
            </a:r>
          </a:p>
          <a:p>
            <a:r>
              <a:rPr lang="en-US" sz="2000">
                <a:latin typeface="Domine"/>
              </a:rPr>
              <a:t>-There was no reason for variable screening, no severe multicollinearity</a:t>
            </a:r>
          </a:p>
        </p:txBody>
      </p:sp>
      <p:sp>
        <p:nvSpPr>
          <p:cNvPr id="18" name="TextBox 17">
            <a:extLst>
              <a:ext uri="{FF2B5EF4-FFF2-40B4-BE49-F238E27FC236}">
                <a16:creationId xmlns:a16="http://schemas.microsoft.com/office/drawing/2014/main" id="{43C20C1E-26E3-251F-B81B-F90D58874D4C}"/>
              </a:ext>
            </a:extLst>
          </p:cNvPr>
          <p:cNvSpPr txBox="1"/>
          <p:nvPr/>
        </p:nvSpPr>
        <p:spPr>
          <a:xfrm>
            <a:off x="15967143" y="9179912"/>
            <a:ext cx="55356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ontserrat Extra Bold"/>
              </a:rPr>
              <a:t>Checking MLR Assumptions</a:t>
            </a:r>
          </a:p>
        </p:txBody>
      </p:sp>
      <p:sp>
        <p:nvSpPr>
          <p:cNvPr id="20" name="TextBox 19">
            <a:extLst>
              <a:ext uri="{FF2B5EF4-FFF2-40B4-BE49-F238E27FC236}">
                <a16:creationId xmlns:a16="http://schemas.microsoft.com/office/drawing/2014/main" id="{DDA346C9-E30E-832E-BE6C-195530BA795C}"/>
              </a:ext>
            </a:extLst>
          </p:cNvPr>
          <p:cNvSpPr txBox="1"/>
          <p:nvPr/>
        </p:nvSpPr>
        <p:spPr>
          <a:xfrm>
            <a:off x="20829886" y="8983610"/>
            <a:ext cx="32052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Domine"/>
              </a:rPr>
              <a:t>Pairwise correlation plot</a:t>
            </a:r>
          </a:p>
        </p:txBody>
      </p:sp>
      <p:sp>
        <p:nvSpPr>
          <p:cNvPr id="21" name="TextBox 20">
            <a:extLst>
              <a:ext uri="{FF2B5EF4-FFF2-40B4-BE49-F238E27FC236}">
                <a16:creationId xmlns:a16="http://schemas.microsoft.com/office/drawing/2014/main" id="{FFCB66C9-E3B6-CF55-A1DA-DA5BA782D217}"/>
              </a:ext>
            </a:extLst>
          </p:cNvPr>
          <p:cNvSpPr txBox="1"/>
          <p:nvPr/>
        </p:nvSpPr>
        <p:spPr>
          <a:xfrm>
            <a:off x="17006018" y="6997553"/>
            <a:ext cx="17868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Domine"/>
              </a:rPr>
              <a:t>VIF Values </a:t>
            </a:r>
          </a:p>
        </p:txBody>
      </p:sp>
      <p:pic>
        <p:nvPicPr>
          <p:cNvPr id="22" name="Picture 21">
            <a:extLst>
              <a:ext uri="{FF2B5EF4-FFF2-40B4-BE49-F238E27FC236}">
                <a16:creationId xmlns:a16="http://schemas.microsoft.com/office/drawing/2014/main" id="{F9E8D74A-AE0E-06A3-F252-6077D27C9FA4}"/>
              </a:ext>
            </a:extLst>
          </p:cNvPr>
          <p:cNvPicPr>
            <a:picLocks noChangeAspect="1"/>
          </p:cNvPicPr>
          <p:nvPr/>
        </p:nvPicPr>
        <p:blipFill>
          <a:blip r:embed="rId19"/>
          <a:stretch>
            <a:fillRect/>
          </a:stretch>
        </p:blipFill>
        <p:spPr>
          <a:xfrm>
            <a:off x="15990446" y="9792487"/>
            <a:ext cx="4210770" cy="2360764"/>
          </a:xfrm>
          <a:prstGeom prst="rect">
            <a:avLst/>
          </a:prstGeom>
          <a:ln w="57150">
            <a:solidFill>
              <a:schemeClr val="accent5">
                <a:lumMod val="60000"/>
                <a:lumOff val="40000"/>
              </a:schemeClr>
            </a:solidFill>
          </a:ln>
        </p:spPr>
      </p:pic>
      <p:pic>
        <p:nvPicPr>
          <p:cNvPr id="23" name="Picture 22">
            <a:extLst>
              <a:ext uri="{FF2B5EF4-FFF2-40B4-BE49-F238E27FC236}">
                <a16:creationId xmlns:a16="http://schemas.microsoft.com/office/drawing/2014/main" id="{5B5FFAD8-9AC6-F1CA-0E97-EA6A4E48D056}"/>
              </a:ext>
            </a:extLst>
          </p:cNvPr>
          <p:cNvPicPr>
            <a:picLocks noChangeAspect="1"/>
          </p:cNvPicPr>
          <p:nvPr/>
        </p:nvPicPr>
        <p:blipFill>
          <a:blip r:embed="rId20"/>
          <a:stretch>
            <a:fillRect/>
          </a:stretch>
        </p:blipFill>
        <p:spPr>
          <a:xfrm>
            <a:off x="15995916" y="12445987"/>
            <a:ext cx="4253183" cy="2395268"/>
          </a:xfrm>
          <a:prstGeom prst="rect">
            <a:avLst/>
          </a:prstGeom>
          <a:ln w="57150">
            <a:solidFill>
              <a:schemeClr val="accent5">
                <a:lumMod val="60000"/>
                <a:lumOff val="40000"/>
              </a:schemeClr>
            </a:solidFill>
          </a:ln>
        </p:spPr>
      </p:pic>
      <p:sp>
        <p:nvSpPr>
          <p:cNvPr id="27" name="TextBox 26">
            <a:extLst>
              <a:ext uri="{FF2B5EF4-FFF2-40B4-BE49-F238E27FC236}">
                <a16:creationId xmlns:a16="http://schemas.microsoft.com/office/drawing/2014/main" id="{9DC303F5-3ED7-2043-B6F9-5C1F5F51DAB5}"/>
              </a:ext>
            </a:extLst>
          </p:cNvPr>
          <p:cNvSpPr txBox="1"/>
          <p:nvPr/>
        </p:nvSpPr>
        <p:spPr>
          <a:xfrm>
            <a:off x="20636412" y="12579555"/>
            <a:ext cx="360146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Domine"/>
              </a:rPr>
              <a:t>With our model, the assumptions for normality were violated, so we transformed the model. The transformed model is shown below. </a:t>
            </a:r>
          </a:p>
        </p:txBody>
      </p:sp>
      <p:pic>
        <p:nvPicPr>
          <p:cNvPr id="28" name="Picture 27">
            <a:extLst>
              <a:ext uri="{FF2B5EF4-FFF2-40B4-BE49-F238E27FC236}">
                <a16:creationId xmlns:a16="http://schemas.microsoft.com/office/drawing/2014/main" id="{E87ABFB1-24A9-E44A-EBC4-37B07FC6E8BE}"/>
              </a:ext>
            </a:extLst>
          </p:cNvPr>
          <p:cNvPicPr>
            <a:picLocks noChangeAspect="1"/>
          </p:cNvPicPr>
          <p:nvPr/>
        </p:nvPicPr>
        <p:blipFill>
          <a:blip r:embed="rId21"/>
          <a:srcRect l="1494" t="6005" r="83" b="-2041"/>
          <a:stretch/>
        </p:blipFill>
        <p:spPr>
          <a:xfrm>
            <a:off x="16021588" y="14976590"/>
            <a:ext cx="5533676" cy="249799"/>
          </a:xfrm>
          <a:prstGeom prst="rect">
            <a:avLst/>
          </a:prstGeom>
        </p:spPr>
      </p:pic>
      <p:pic>
        <p:nvPicPr>
          <p:cNvPr id="29" name="Picture 28">
            <a:extLst>
              <a:ext uri="{FF2B5EF4-FFF2-40B4-BE49-F238E27FC236}">
                <a16:creationId xmlns:a16="http://schemas.microsoft.com/office/drawing/2014/main" id="{8A0E8C8A-D155-AA3A-5C30-25DCE1828EB7}"/>
              </a:ext>
            </a:extLst>
          </p:cNvPr>
          <p:cNvPicPr>
            <a:picLocks noChangeAspect="1"/>
          </p:cNvPicPr>
          <p:nvPr/>
        </p:nvPicPr>
        <p:blipFill>
          <a:blip r:embed="rId22"/>
          <a:stretch>
            <a:fillRect/>
          </a:stretch>
        </p:blipFill>
        <p:spPr>
          <a:xfrm>
            <a:off x="15995888" y="15230296"/>
            <a:ext cx="5538881" cy="306958"/>
          </a:xfrm>
          <a:prstGeom prst="rect">
            <a:avLst/>
          </a:prstGeom>
        </p:spPr>
      </p:pic>
      <p:sp>
        <p:nvSpPr>
          <p:cNvPr id="31" name="TextBox 30">
            <a:extLst>
              <a:ext uri="{FF2B5EF4-FFF2-40B4-BE49-F238E27FC236}">
                <a16:creationId xmlns:a16="http://schemas.microsoft.com/office/drawing/2014/main" id="{5EF86E4C-543C-690D-A63F-DF51CC8D18F4}"/>
              </a:ext>
            </a:extLst>
          </p:cNvPr>
          <p:cNvSpPr txBox="1"/>
          <p:nvPr/>
        </p:nvSpPr>
        <p:spPr>
          <a:xfrm>
            <a:off x="21799658" y="14921224"/>
            <a:ext cx="24744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Domine"/>
              </a:rPr>
              <a:t>New Assumptions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Object 5">
                <a:extLst>
                  <a:ext uri="{FF2B5EF4-FFF2-40B4-BE49-F238E27FC236}">
                    <a16:creationId xmlns:a16="http://schemas.microsoft.com/office/drawing/2014/main" id="{B532BA86-93C0-0855-9ACC-400BA2CCE36C}"/>
                  </a:ext>
                </a:extLst>
              </p:cNvPr>
              <p:cNvGraphicFramePr/>
              <p:nvPr>
                <p:extLst>
                  <p:ext uri="{D42A27DB-BD31-4B8C-83A1-F6EECF244321}">
                    <p14:modId xmlns:p14="http://schemas.microsoft.com/office/powerpoint/2010/main" val="3139292759"/>
                  </p:ext>
                </p:extLst>
              </p:nvPr>
            </p:nvGraphicFramePr>
            <p:xfrm>
              <a:off x="7554317" y="13714500"/>
              <a:ext cx="3110126" cy="2096713"/>
            </p:xfrm>
            <a:graphic>
              <a:graphicData uri="http://schemas.microsoft.com/office/webextensions/webextension/2010/11">
                <we:webextensionref xmlns:we="http://schemas.microsoft.com/office/webextensions/webextension/2010/11" xmlns:r="http://schemas.openxmlformats.org/officeDocument/2006/relationships" r:id="rId23"/>
              </a:graphicData>
            </a:graphic>
          </p:graphicFrame>
        </mc:Choice>
        <mc:Fallback xmlns="">
          <p:pic>
            <p:nvPicPr>
              <p:cNvPr id="6" name="Object 5">
                <a:extLst>
                  <a:ext uri="{FF2B5EF4-FFF2-40B4-BE49-F238E27FC236}">
                    <a16:creationId xmlns:a16="http://schemas.microsoft.com/office/drawing/2014/main" id="{B532BA86-93C0-0855-9ACC-400BA2CCE36C}"/>
                  </a:ext>
                </a:extLst>
              </p:cNvPr>
              <p:cNvPicPr>
                <a:picLocks noGrp="1" noRot="1" noChangeAspect="1" noMove="1" noResize="1" noEditPoints="1" noAdjustHandles="1" noChangeArrowheads="1" noChangeShapeType="1"/>
              </p:cNvPicPr>
              <p:nvPr/>
            </p:nvPicPr>
            <p:blipFill>
              <a:blip r:embed="rId24"/>
              <a:stretch>
                <a:fillRect/>
              </a:stretch>
            </p:blipFill>
            <p:spPr>
              <a:xfrm>
                <a:off x="7554317" y="13714500"/>
                <a:ext cx="3110126" cy="2096713"/>
              </a:xfrm>
              <a:prstGeom prst="rect">
                <a:avLst/>
              </a:prstGeom>
            </p:spPr>
          </p:pic>
        </mc:Fallback>
      </mc:AlternateContent>
      <p:pic>
        <p:nvPicPr>
          <p:cNvPr id="17" name="图片 16" descr="手机屏幕截图&#10;&#10;AI 生成的内容可能不正确。">
            <a:extLst>
              <a:ext uri="{FF2B5EF4-FFF2-40B4-BE49-F238E27FC236}">
                <a16:creationId xmlns:a16="http://schemas.microsoft.com/office/drawing/2014/main" id="{957841BF-56C7-2B86-9D4B-E579F3C570AD}"/>
              </a:ext>
            </a:extLst>
          </p:cNvPr>
          <p:cNvPicPr>
            <a:picLocks noChangeAspect="1"/>
          </p:cNvPicPr>
          <p:nvPr/>
        </p:nvPicPr>
        <p:blipFill>
          <a:blip r:embed="rId25"/>
          <a:stretch>
            <a:fillRect/>
          </a:stretch>
        </p:blipFill>
        <p:spPr>
          <a:xfrm>
            <a:off x="842435" y="10700437"/>
            <a:ext cx="4344688" cy="1433415"/>
          </a:xfrm>
          <a:prstGeom prst="rect">
            <a:avLst/>
          </a:prstGeom>
        </p:spPr>
      </p:pic>
      <p:sp>
        <p:nvSpPr>
          <p:cNvPr id="19" name="TextBox 86">
            <a:extLst>
              <a:ext uri="{FF2B5EF4-FFF2-40B4-BE49-F238E27FC236}">
                <a16:creationId xmlns:a16="http://schemas.microsoft.com/office/drawing/2014/main" id="{297994DC-6DF8-DC31-85A2-E8222DC9AB11}"/>
              </a:ext>
            </a:extLst>
          </p:cNvPr>
          <p:cNvSpPr txBox="1"/>
          <p:nvPr/>
        </p:nvSpPr>
        <p:spPr>
          <a:xfrm>
            <a:off x="839433" y="17763151"/>
            <a:ext cx="6874704" cy="461665"/>
          </a:xfrm>
          <a:prstGeom prst="rect">
            <a:avLst/>
          </a:prstGeom>
          <a:noFill/>
        </p:spPr>
        <p:txBody>
          <a:bodyPr wrap="square" lIns="91440" tIns="45720" rIns="91440" bIns="45720" rtlCol="0" anchor="t">
            <a:spAutoFit/>
          </a:bodyPr>
          <a:lstStyle>
            <a:defPPr>
              <a:defRPr kern="1200"/>
            </a:defPPr>
          </a:lstStyle>
          <a:p>
            <a:r>
              <a:rPr lang="en-US" sz="2400" b="1">
                <a:solidFill>
                  <a:schemeClr val="tx1">
                    <a:lumMod val="75000"/>
                    <a:lumOff val="25000"/>
                  </a:schemeClr>
                </a:solidFill>
                <a:latin typeface="Montserrat Extra Bold"/>
              </a:rPr>
              <a:t>Prediction Equation</a:t>
            </a:r>
            <a:endParaRPr lang="en-US" sz="6200" b="1">
              <a:solidFill>
                <a:schemeClr val="tx1">
                  <a:lumMod val="75000"/>
                  <a:lumOff val="25000"/>
                </a:schemeClr>
              </a:solidFill>
            </a:endParaRPr>
          </a:p>
        </p:txBody>
      </p:sp>
      <p:sp>
        <p:nvSpPr>
          <p:cNvPr id="40" name="Rectangle: Rounded Corners 39"/>
          <p:cNvSpPr/>
          <p:nvPr/>
        </p:nvSpPr>
        <p:spPr>
          <a:xfrm>
            <a:off x="8136383" y="9101632"/>
            <a:ext cx="7277415" cy="8665793"/>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kern="1200"/>
            </a:defPPr>
          </a:lstStyle>
          <a:p>
            <a:pPr algn="ctr"/>
            <a:r>
              <a:rPr lang="en-US" sz="6400" err="1"/>
              <a:t>sd</a:t>
            </a:r>
          </a:p>
        </p:txBody>
      </p:sp>
      <p:pic>
        <p:nvPicPr>
          <p:cNvPr id="5" name="图片 4" descr="图表, 直方图&#10;&#10;AI 生成的内容可能不正确。">
            <a:extLst>
              <a:ext uri="{FF2B5EF4-FFF2-40B4-BE49-F238E27FC236}">
                <a16:creationId xmlns:a16="http://schemas.microsoft.com/office/drawing/2014/main" id="{9AEC6B45-BBA6-21EC-038F-E2A41B6B1C7A}"/>
              </a:ext>
            </a:extLst>
          </p:cNvPr>
          <p:cNvPicPr>
            <a:picLocks noChangeAspect="1"/>
          </p:cNvPicPr>
          <p:nvPr/>
        </p:nvPicPr>
        <p:blipFill>
          <a:blip r:embed="rId26"/>
          <a:stretch>
            <a:fillRect/>
          </a:stretch>
        </p:blipFill>
        <p:spPr>
          <a:xfrm>
            <a:off x="8379129" y="9897046"/>
            <a:ext cx="5636332" cy="3065281"/>
          </a:xfrm>
          <a:prstGeom prst="rect">
            <a:avLst/>
          </a:prstGeom>
        </p:spPr>
      </p:pic>
      <p:pic>
        <p:nvPicPr>
          <p:cNvPr id="2" name="Picture 1" descr="A close-up of a dictionary&#10;&#10;AI-generated content may be incorrect.">
            <a:extLst>
              <a:ext uri="{FF2B5EF4-FFF2-40B4-BE49-F238E27FC236}">
                <a16:creationId xmlns:a16="http://schemas.microsoft.com/office/drawing/2014/main" id="{2EF9BAC7-A035-84E8-F594-E7AC71C35C70}"/>
              </a:ext>
            </a:extLst>
          </p:cNvPr>
          <p:cNvPicPr>
            <a:picLocks noChangeAspect="1"/>
          </p:cNvPicPr>
          <p:nvPr/>
        </p:nvPicPr>
        <p:blipFill>
          <a:blip r:embed="rId27"/>
          <a:srcRect l="10900" t="14498" r="10275" b="8927"/>
          <a:stretch/>
        </p:blipFill>
        <p:spPr>
          <a:xfrm>
            <a:off x="9008600" y="13017050"/>
            <a:ext cx="4382189" cy="4584939"/>
          </a:xfrm>
          <a:prstGeom prst="rect">
            <a:avLst/>
          </a:prstGeom>
        </p:spPr>
      </p:pic>
      <p:sp>
        <p:nvSpPr>
          <p:cNvPr id="30" name="TextBox 29">
            <a:extLst>
              <a:ext uri="{FF2B5EF4-FFF2-40B4-BE49-F238E27FC236}">
                <a16:creationId xmlns:a16="http://schemas.microsoft.com/office/drawing/2014/main" id="{682D4DD2-ABFB-B2C1-A030-15344E0870B5}"/>
              </a:ext>
            </a:extLst>
          </p:cNvPr>
          <p:cNvSpPr txBox="1"/>
          <p:nvPr/>
        </p:nvSpPr>
        <p:spPr>
          <a:xfrm>
            <a:off x="8375885" y="9445640"/>
            <a:ext cx="69599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Domine"/>
              </a:rPr>
              <a:t>EDA and Data Dictionary</a:t>
            </a:r>
          </a:p>
        </p:txBody>
      </p:sp>
      <p:sp>
        <p:nvSpPr>
          <p:cNvPr id="10" name="TextBox 9">
            <a:extLst>
              <a:ext uri="{FF2B5EF4-FFF2-40B4-BE49-F238E27FC236}">
                <a16:creationId xmlns:a16="http://schemas.microsoft.com/office/drawing/2014/main" id="{8EFCD3EF-EC11-2E44-B16F-370E279EEF36}"/>
              </a:ext>
            </a:extLst>
          </p:cNvPr>
          <p:cNvSpPr txBox="1"/>
          <p:nvPr/>
        </p:nvSpPr>
        <p:spPr>
          <a:xfrm>
            <a:off x="15966027" y="18060450"/>
            <a:ext cx="821493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Domine"/>
              </a:rPr>
              <a:t>Outliers: </a:t>
            </a:r>
            <a:endParaRPr lang="en-US"/>
          </a:p>
          <a:p>
            <a:r>
              <a:rPr lang="en-US" sz="2000">
                <a:latin typeface="Domine"/>
              </a:rPr>
              <a:t>We removed observation 50 and 41(Wyoming and South Dakota) </a:t>
            </a:r>
            <a:endParaRPr lang="en-US" sz="2000"/>
          </a:p>
        </p:txBody>
      </p:sp>
      <p:sp>
        <p:nvSpPr>
          <p:cNvPr id="24" name="文本框 23">
            <a:extLst>
              <a:ext uri="{FF2B5EF4-FFF2-40B4-BE49-F238E27FC236}">
                <a16:creationId xmlns:a16="http://schemas.microsoft.com/office/drawing/2014/main" id="{771E3C45-F27D-7DCF-10F8-6479C02A97B5}"/>
              </a:ext>
            </a:extLst>
          </p:cNvPr>
          <p:cNvSpPr txBox="1"/>
          <p:nvPr/>
        </p:nvSpPr>
        <p:spPr>
          <a:xfrm>
            <a:off x="832926" y="10329152"/>
            <a:ext cx="49822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b="1">
                <a:ea typeface="黑体"/>
              </a:rPr>
              <a:t>Step 1: Adding Quantitative variables</a:t>
            </a:r>
            <a:endParaRPr lang="zh-CN" sz="2000" b="1">
              <a:ea typeface="黑体"/>
            </a:endParaRPr>
          </a:p>
        </p:txBody>
      </p:sp>
      <p:sp>
        <p:nvSpPr>
          <p:cNvPr id="25" name="文本框 24">
            <a:extLst>
              <a:ext uri="{FF2B5EF4-FFF2-40B4-BE49-F238E27FC236}">
                <a16:creationId xmlns:a16="http://schemas.microsoft.com/office/drawing/2014/main" id="{00E1999C-3238-19A4-E1CF-E82135562D47}"/>
              </a:ext>
            </a:extLst>
          </p:cNvPr>
          <p:cNvSpPr txBox="1"/>
          <p:nvPr/>
        </p:nvSpPr>
        <p:spPr>
          <a:xfrm>
            <a:off x="761899" y="12139478"/>
            <a:ext cx="49822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b="1">
                <a:ea typeface="黑体"/>
              </a:rPr>
              <a:t>Step 2: Adding Qualitative variables</a:t>
            </a:r>
            <a:endParaRPr lang="zh-CN" sz="2000" b="1">
              <a:ea typeface="黑体"/>
            </a:endParaRPr>
          </a:p>
        </p:txBody>
      </p:sp>
      <p:sp>
        <p:nvSpPr>
          <p:cNvPr id="26" name="文本框 25">
            <a:extLst>
              <a:ext uri="{FF2B5EF4-FFF2-40B4-BE49-F238E27FC236}">
                <a16:creationId xmlns:a16="http://schemas.microsoft.com/office/drawing/2014/main" id="{091F1146-1749-A762-E7B5-17E70F8B7DE4}"/>
              </a:ext>
            </a:extLst>
          </p:cNvPr>
          <p:cNvSpPr txBox="1"/>
          <p:nvPr/>
        </p:nvSpPr>
        <p:spPr>
          <a:xfrm>
            <a:off x="819229" y="14086812"/>
            <a:ext cx="49822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b="1">
                <a:ea typeface="黑体"/>
              </a:rPr>
              <a:t>Step 3: Adding Interactions</a:t>
            </a:r>
            <a:endParaRPr lang="zh-CN" sz="2000" b="1">
              <a:ea typeface="黑体"/>
            </a:endParaRPr>
          </a:p>
        </p:txBody>
      </p:sp>
      <p:pic>
        <p:nvPicPr>
          <p:cNvPr id="33" name="Picture 32">
            <a:extLst>
              <a:ext uri="{FF2B5EF4-FFF2-40B4-BE49-F238E27FC236}">
                <a16:creationId xmlns:a16="http://schemas.microsoft.com/office/drawing/2014/main" id="{AD78970C-3F47-D6BA-5119-EE2A275BFCFB}"/>
              </a:ext>
            </a:extLst>
          </p:cNvPr>
          <p:cNvPicPr>
            <a:picLocks noChangeAspect="1"/>
          </p:cNvPicPr>
          <p:nvPr/>
        </p:nvPicPr>
        <p:blipFill>
          <a:blip r:embed="rId28"/>
          <a:srcRect l="-2099" t="5444" r="-1258" b="12"/>
          <a:stretch/>
        </p:blipFill>
        <p:spPr>
          <a:xfrm>
            <a:off x="20310914" y="9724936"/>
            <a:ext cx="4261783" cy="2411637"/>
          </a:xfrm>
          <a:prstGeom prst="rect">
            <a:avLst/>
          </a:prstGeom>
          <a:ln w="28575">
            <a:solidFill>
              <a:schemeClr val="accent5">
                <a:lumMod val="60000"/>
                <a:lumOff val="40000"/>
              </a:schemeClr>
            </a:solidFill>
          </a:ln>
        </p:spPr>
      </p:pic>
      <p:sp>
        <p:nvSpPr>
          <p:cNvPr id="35" name="Arrow: Bent-Up 34">
            <a:extLst>
              <a:ext uri="{FF2B5EF4-FFF2-40B4-BE49-F238E27FC236}">
                <a16:creationId xmlns:a16="http://schemas.microsoft.com/office/drawing/2014/main" id="{6A7926A7-A368-3623-1D4C-F20148C2CB38}"/>
              </a:ext>
            </a:extLst>
          </p:cNvPr>
          <p:cNvSpPr/>
          <p:nvPr/>
        </p:nvSpPr>
        <p:spPr>
          <a:xfrm>
            <a:off x="19408962" y="11607615"/>
            <a:ext cx="1708730" cy="73460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71B6A36-60D1-AB6D-5212-039F8814FBCD}"/>
              </a:ext>
            </a:extLst>
          </p:cNvPr>
          <p:cNvSpPr txBox="1"/>
          <p:nvPr/>
        </p:nvSpPr>
        <p:spPr>
          <a:xfrm>
            <a:off x="19404294" y="12077727"/>
            <a:ext cx="172923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chemeClr val="bg1"/>
                </a:solidFill>
                <a:latin typeface="Domine"/>
              </a:rPr>
              <a:t>transformation</a:t>
            </a:r>
          </a:p>
        </p:txBody>
      </p:sp>
      <p:pic>
        <p:nvPicPr>
          <p:cNvPr id="13" name="图片 12" descr="文本, 信件&#10;&#10;AI 生成的内容可能不正确。">
            <a:extLst>
              <a:ext uri="{FF2B5EF4-FFF2-40B4-BE49-F238E27FC236}">
                <a16:creationId xmlns:a16="http://schemas.microsoft.com/office/drawing/2014/main" id="{467EDBA1-53E3-FBBB-364B-32DD14016451}"/>
              </a:ext>
            </a:extLst>
          </p:cNvPr>
          <p:cNvPicPr>
            <a:picLocks noChangeAspect="1"/>
          </p:cNvPicPr>
          <p:nvPr/>
        </p:nvPicPr>
        <p:blipFill>
          <a:blip r:embed="rId29"/>
          <a:stretch>
            <a:fillRect/>
          </a:stretch>
        </p:blipFill>
        <p:spPr>
          <a:xfrm>
            <a:off x="8118382" y="18796039"/>
            <a:ext cx="4682806" cy="2072388"/>
          </a:xfrm>
          <a:prstGeom prst="rect">
            <a:avLst/>
          </a:prstGeom>
        </p:spPr>
      </p:pic>
      <p:pic>
        <p:nvPicPr>
          <p:cNvPr id="37" name="图片 36">
            <a:extLst>
              <a:ext uri="{FF2B5EF4-FFF2-40B4-BE49-F238E27FC236}">
                <a16:creationId xmlns:a16="http://schemas.microsoft.com/office/drawing/2014/main" id="{E2E2DEA7-43F0-4B5D-CB31-188C37ED8559}"/>
              </a:ext>
            </a:extLst>
          </p:cNvPr>
          <p:cNvPicPr>
            <a:picLocks noChangeAspect="1"/>
          </p:cNvPicPr>
          <p:nvPr/>
        </p:nvPicPr>
        <p:blipFill>
          <a:blip r:embed="rId30"/>
          <a:stretch>
            <a:fillRect/>
          </a:stretch>
        </p:blipFill>
        <p:spPr>
          <a:xfrm>
            <a:off x="835741" y="12447495"/>
            <a:ext cx="5738798" cy="1606793"/>
          </a:xfrm>
          <a:prstGeom prst="rect">
            <a:avLst/>
          </a:prstGeom>
        </p:spPr>
      </p:pic>
      <p:pic>
        <p:nvPicPr>
          <p:cNvPr id="38" name="图片 37" descr="手机屏幕截图&#10;&#10;AI 生成的内容可能不正确。">
            <a:extLst>
              <a:ext uri="{FF2B5EF4-FFF2-40B4-BE49-F238E27FC236}">
                <a16:creationId xmlns:a16="http://schemas.microsoft.com/office/drawing/2014/main" id="{9C608E35-3379-66EB-99E9-9224620B04E9}"/>
              </a:ext>
            </a:extLst>
          </p:cNvPr>
          <p:cNvPicPr>
            <a:picLocks noChangeAspect="1"/>
          </p:cNvPicPr>
          <p:nvPr/>
        </p:nvPicPr>
        <p:blipFill>
          <a:blip r:embed="rId31"/>
          <a:stretch>
            <a:fillRect/>
          </a:stretch>
        </p:blipFill>
        <p:spPr>
          <a:xfrm>
            <a:off x="851317" y="14534491"/>
            <a:ext cx="5235169" cy="1621570"/>
          </a:xfrm>
          <a:prstGeom prst="rect">
            <a:avLst/>
          </a:prstGeom>
        </p:spPr>
      </p:pic>
      <p:sp>
        <p:nvSpPr>
          <p:cNvPr id="8" name="文本框 7">
            <a:extLst>
              <a:ext uri="{FF2B5EF4-FFF2-40B4-BE49-F238E27FC236}">
                <a16:creationId xmlns:a16="http://schemas.microsoft.com/office/drawing/2014/main" id="{00B67479-0488-A7FD-4642-A443439B0A55}"/>
              </a:ext>
            </a:extLst>
          </p:cNvPr>
          <p:cNvSpPr txBox="1"/>
          <p:nvPr/>
        </p:nvSpPr>
        <p:spPr>
          <a:xfrm>
            <a:off x="813332" y="16422975"/>
            <a:ext cx="49822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b="1">
                <a:ea typeface="黑体"/>
              </a:rPr>
              <a:t>Step 4: After Transformation</a:t>
            </a:r>
            <a:endParaRPr lang="zh-CN" sz="2000" b="1">
              <a:ea typeface="黑体"/>
            </a:endParaRPr>
          </a:p>
        </p:txBody>
      </p:sp>
      <p:pic>
        <p:nvPicPr>
          <p:cNvPr id="49" name="Picture 48">
            <a:extLst>
              <a:ext uri="{FF2B5EF4-FFF2-40B4-BE49-F238E27FC236}">
                <a16:creationId xmlns:a16="http://schemas.microsoft.com/office/drawing/2014/main" id="{A128D9E7-00F9-51D4-29DF-3299C596FD4B}"/>
              </a:ext>
            </a:extLst>
          </p:cNvPr>
          <p:cNvPicPr>
            <a:picLocks noChangeAspect="1"/>
          </p:cNvPicPr>
          <p:nvPr/>
        </p:nvPicPr>
        <p:blipFill>
          <a:blip r:embed="rId21"/>
          <a:srcRect l="1494" t="6005" r="83" b="-2041"/>
          <a:stretch/>
        </p:blipFill>
        <p:spPr>
          <a:xfrm>
            <a:off x="1046131" y="16977918"/>
            <a:ext cx="5533676" cy="249799"/>
          </a:xfrm>
          <a:prstGeom prst="rect">
            <a:avLst/>
          </a:prstGeom>
        </p:spPr>
      </p:pic>
      <p:pic>
        <p:nvPicPr>
          <p:cNvPr id="48" name="Picture 47">
            <a:extLst>
              <a:ext uri="{FF2B5EF4-FFF2-40B4-BE49-F238E27FC236}">
                <a16:creationId xmlns:a16="http://schemas.microsoft.com/office/drawing/2014/main" id="{89D47DB9-3E84-2D90-EC91-7ED0A96F07BD}"/>
              </a:ext>
            </a:extLst>
          </p:cNvPr>
          <p:cNvPicPr>
            <a:picLocks noChangeAspect="1"/>
          </p:cNvPicPr>
          <p:nvPr/>
        </p:nvPicPr>
        <p:blipFill>
          <a:blip r:embed="rId32"/>
          <a:stretch>
            <a:fillRect/>
          </a:stretch>
        </p:blipFill>
        <p:spPr>
          <a:xfrm>
            <a:off x="1024544" y="17420285"/>
            <a:ext cx="5534025" cy="314325"/>
          </a:xfrm>
          <a:prstGeom prst="rect">
            <a:avLst/>
          </a:prstGeom>
        </p:spPr>
      </p:pic>
      <p:sp>
        <p:nvSpPr>
          <p:cNvPr id="52" name="TextBox 51">
            <a:extLst>
              <a:ext uri="{FF2B5EF4-FFF2-40B4-BE49-F238E27FC236}">
                <a16:creationId xmlns:a16="http://schemas.microsoft.com/office/drawing/2014/main" id="{CE28BDA7-1AD9-2A42-83AF-C413BAE24BCF}"/>
              </a:ext>
            </a:extLst>
          </p:cNvPr>
          <p:cNvSpPr txBox="1"/>
          <p:nvPr/>
        </p:nvSpPr>
        <p:spPr>
          <a:xfrm>
            <a:off x="1046817" y="20545181"/>
            <a:ext cx="587948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33333"/>
                </a:solidFill>
                <a:latin typeface="Domine"/>
              </a:rPr>
              <a:t>Considering our Dummy variables for the final model: </a:t>
            </a:r>
            <a:endParaRPr lang="en-US" sz="1400">
              <a:latin typeface="Domine"/>
            </a:endParaRPr>
          </a:p>
          <a:p>
            <a:pPr marL="285750" indent="-285750">
              <a:buFont typeface="Arial"/>
              <a:buChar char="•"/>
            </a:pPr>
            <a:r>
              <a:rPr lang="en-US" sz="1400">
                <a:solidFill>
                  <a:srgbClr val="333333"/>
                </a:solidFill>
                <a:latin typeface="Domine"/>
              </a:rPr>
              <a:t>where </a:t>
            </a:r>
            <a:r>
              <a:rPr lang="en-US" sz="1400" err="1">
                <a:solidFill>
                  <a:srgbClr val="333333"/>
                </a:solidFill>
                <a:latin typeface="Domine"/>
              </a:rPr>
              <a:t>Large_Cities</a:t>
            </a:r>
            <a:r>
              <a:rPr lang="en-US" sz="1400">
                <a:solidFill>
                  <a:srgbClr val="333333"/>
                </a:solidFill>
                <a:latin typeface="Domine"/>
              </a:rPr>
              <a:t>= 1 if yes, 0 otherwise</a:t>
            </a:r>
            <a:endParaRPr lang="en-US" sz="1400">
              <a:latin typeface="Domine"/>
            </a:endParaRPr>
          </a:p>
          <a:p>
            <a:pPr marL="285750" indent="-285750">
              <a:buFont typeface="Arial"/>
              <a:buChar char="•"/>
            </a:pPr>
            <a:r>
              <a:rPr lang="en-US" sz="1400">
                <a:solidFill>
                  <a:srgbClr val="333333"/>
                </a:solidFill>
                <a:latin typeface="Domine"/>
              </a:rPr>
              <a:t>Where </a:t>
            </a:r>
            <a:r>
              <a:rPr lang="en-US" sz="1400" err="1">
                <a:solidFill>
                  <a:srgbClr val="333333"/>
                </a:solidFill>
                <a:latin typeface="Domine"/>
              </a:rPr>
              <a:t>State_plan</a:t>
            </a:r>
            <a:r>
              <a:rPr lang="en-US" sz="1400">
                <a:solidFill>
                  <a:srgbClr val="333333"/>
                </a:solidFill>
                <a:latin typeface="Domine"/>
              </a:rPr>
              <a:t>= 1 if yes, 0 otherwise</a:t>
            </a:r>
            <a:endParaRPr lang="en-US" sz="1400">
              <a:solidFill>
                <a:srgbClr val="000000"/>
              </a:solidFill>
              <a:latin typeface="Domine"/>
            </a:endParaRPr>
          </a:p>
          <a:p>
            <a:pPr marL="285750" indent="-285750">
              <a:buFont typeface="Arial"/>
              <a:buChar char="•"/>
            </a:pPr>
            <a:endParaRPr lang="en-US" sz="1100">
              <a:solidFill>
                <a:srgbClr val="333333"/>
              </a:solidFill>
              <a:latin typeface="Domine"/>
            </a:endParaRPr>
          </a:p>
          <a:p>
            <a:pPr marL="285750" indent="-285750" algn="l">
              <a:buFont typeface="Arial"/>
              <a:buChar char="•"/>
            </a:pPr>
            <a:endParaRPr lang="en-US" sz="1100">
              <a:solidFill>
                <a:srgbClr val="333333"/>
              </a:solidFill>
              <a:latin typeface="Helvetica Neue"/>
            </a:endParaRPr>
          </a:p>
          <a:p>
            <a:endParaRPr lang="en-US" sz="6200">
              <a:solidFill>
                <a:srgbClr val="000000"/>
              </a:solidFill>
              <a:latin typeface="Arial"/>
            </a:endParaRPr>
          </a:p>
        </p:txBody>
      </p:sp>
      <p:sp>
        <p:nvSpPr>
          <p:cNvPr id="50" name="TextBox 9">
            <a:extLst>
              <a:ext uri="{FF2B5EF4-FFF2-40B4-BE49-F238E27FC236}">
                <a16:creationId xmlns:a16="http://schemas.microsoft.com/office/drawing/2014/main" id="{3A14AC6F-D8DA-7828-D3D8-F90663F2BA44}"/>
              </a:ext>
            </a:extLst>
          </p:cNvPr>
          <p:cNvSpPr txBox="1"/>
          <p:nvPr/>
        </p:nvSpPr>
        <p:spPr>
          <a:xfrm>
            <a:off x="8294021" y="18213383"/>
            <a:ext cx="694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Domine"/>
              </a:rPr>
              <a:t>Cross Validation</a:t>
            </a:r>
            <a:endParaRPr lang="zh-CN" altLang="en-US"/>
          </a:p>
        </p:txBody>
      </p:sp>
      <p:sp>
        <p:nvSpPr>
          <p:cNvPr id="53" name="TextBox 26">
            <a:extLst>
              <a:ext uri="{FF2B5EF4-FFF2-40B4-BE49-F238E27FC236}">
                <a16:creationId xmlns:a16="http://schemas.microsoft.com/office/drawing/2014/main" id="{E8E0E076-0BE6-4BFA-CAE3-7453934551FD}"/>
              </a:ext>
            </a:extLst>
          </p:cNvPr>
          <p:cNvSpPr txBox="1"/>
          <p:nvPr/>
        </p:nvSpPr>
        <p:spPr>
          <a:xfrm>
            <a:off x="12712469" y="17809885"/>
            <a:ext cx="314259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omine"/>
              </a:rPr>
              <a:t>RMSE=0.361</a:t>
            </a:r>
            <a:endParaRPr lang="zh-CN" altLang="en-US" sz="1600">
              <a:latin typeface="Domine"/>
              <a:ea typeface="黑体" panose="02010609060101010101" pitchFamily="49" charset="-122"/>
            </a:endParaRPr>
          </a:p>
          <a:p>
            <a:r>
              <a:rPr lang="en-US" sz="1600">
                <a:latin typeface="Domine"/>
                <a:ea typeface="+mn-lt"/>
                <a:cs typeface="+mn-lt"/>
              </a:rPr>
              <a:t>On average, this model’s predictions are off by about </a:t>
            </a:r>
            <a:r>
              <a:rPr lang="en-US" sz="1600" b="1">
                <a:latin typeface="Domine"/>
                <a:ea typeface="+mn-lt"/>
                <a:cs typeface="+mn-lt"/>
              </a:rPr>
              <a:t>0.36 log-units</a:t>
            </a:r>
            <a:r>
              <a:rPr lang="en-US" sz="1600">
                <a:latin typeface="Domine"/>
                <a:ea typeface="+mn-lt"/>
                <a:cs typeface="+mn-lt"/>
              </a:rPr>
              <a:t> of CO₂ emissions</a:t>
            </a:r>
            <a:endParaRPr lang="en-US" sz="1600">
              <a:latin typeface="Domine"/>
            </a:endParaRPr>
          </a:p>
          <a:p>
            <a:endParaRPr lang="en-US" sz="1600">
              <a:latin typeface="Domine"/>
            </a:endParaRPr>
          </a:p>
          <a:p>
            <a:r>
              <a:rPr lang="en-US" sz="1600">
                <a:latin typeface="Domine"/>
              </a:rPr>
              <a:t>R-square=0.822</a:t>
            </a:r>
          </a:p>
          <a:p>
            <a:r>
              <a:rPr lang="en-US" sz="1600">
                <a:latin typeface="Domine"/>
                <a:ea typeface="+mn-lt"/>
                <a:cs typeface="+mn-lt"/>
              </a:rPr>
              <a:t> model explains </a:t>
            </a:r>
            <a:r>
              <a:rPr lang="en-US" sz="1600" b="1">
                <a:latin typeface="Domine"/>
                <a:ea typeface="+mn-lt"/>
                <a:cs typeface="+mn-lt"/>
              </a:rPr>
              <a:t>~82.2%</a:t>
            </a:r>
            <a:r>
              <a:rPr lang="en-US" sz="1600">
                <a:latin typeface="Domine"/>
                <a:ea typeface="+mn-lt"/>
                <a:cs typeface="+mn-lt"/>
              </a:rPr>
              <a:t> of the variation in unseen data</a:t>
            </a:r>
          </a:p>
          <a:p>
            <a:endParaRPr lang="en-US" sz="1600">
              <a:latin typeface="Domine"/>
            </a:endParaRPr>
          </a:p>
          <a:p>
            <a:r>
              <a:rPr lang="en-US" sz="1600">
                <a:latin typeface="Domine"/>
              </a:rPr>
              <a:t>MAE=0.246</a:t>
            </a:r>
          </a:p>
          <a:p>
            <a:r>
              <a:rPr lang="en-US" sz="1600">
                <a:latin typeface="Domine"/>
                <a:ea typeface="+mn-lt"/>
                <a:cs typeface="+mn-lt"/>
              </a:rPr>
              <a:t>The </a:t>
            </a:r>
            <a:r>
              <a:rPr lang="en-US" sz="1600" b="1">
                <a:latin typeface="Domine"/>
                <a:ea typeface="+mn-lt"/>
                <a:cs typeface="+mn-lt"/>
              </a:rPr>
              <a:t>average absolute error</a:t>
            </a:r>
            <a:r>
              <a:rPr lang="en-US" sz="1600">
                <a:latin typeface="Domine"/>
                <a:ea typeface="+mn-lt"/>
                <a:cs typeface="+mn-lt"/>
              </a:rPr>
              <a:t> in log-units is about 0.25</a:t>
            </a:r>
            <a:endParaRPr lang="en-US" sz="1600">
              <a:latin typeface="Domine"/>
            </a:endParaRPr>
          </a:p>
          <a:p>
            <a:endParaRPr lang="en-US" sz="1600">
              <a:latin typeface="Domine"/>
            </a:endParaRPr>
          </a:p>
        </p:txBody>
      </p:sp>
      <p:pic>
        <p:nvPicPr>
          <p:cNvPr id="34" name="Picture 33" descr="A close-up of a computer code&#10;&#10;AI-generated content may be incorrect.">
            <a:extLst>
              <a:ext uri="{FF2B5EF4-FFF2-40B4-BE49-F238E27FC236}">
                <a16:creationId xmlns:a16="http://schemas.microsoft.com/office/drawing/2014/main" id="{AAA7AF47-52C3-CA05-7E25-591DABEB2136}"/>
              </a:ext>
            </a:extLst>
          </p:cNvPr>
          <p:cNvPicPr>
            <a:picLocks noChangeAspect="1"/>
          </p:cNvPicPr>
          <p:nvPr/>
        </p:nvPicPr>
        <p:blipFill>
          <a:blip r:embed="rId33"/>
          <a:srcRect l="856" t="360" r="3033" b="4435"/>
          <a:stretch/>
        </p:blipFill>
        <p:spPr>
          <a:xfrm>
            <a:off x="15959380" y="5759191"/>
            <a:ext cx="4150884" cy="1767596"/>
          </a:xfrm>
          <a:prstGeom prst="rect">
            <a:avLst/>
          </a:prstGeom>
        </p:spPr>
      </p:pic>
      <p:pic>
        <p:nvPicPr>
          <p:cNvPr id="56" name="图片 55">
            <a:extLst>
              <a:ext uri="{FF2B5EF4-FFF2-40B4-BE49-F238E27FC236}">
                <a16:creationId xmlns:a16="http://schemas.microsoft.com/office/drawing/2014/main" id="{A818F9B5-76CD-279C-C00A-2F94AF6C307B}"/>
              </a:ext>
            </a:extLst>
          </p:cNvPr>
          <p:cNvPicPr>
            <a:picLocks noChangeAspect="1"/>
          </p:cNvPicPr>
          <p:nvPr/>
        </p:nvPicPr>
        <p:blipFill>
          <a:blip r:embed="rId34"/>
          <a:stretch>
            <a:fillRect/>
          </a:stretch>
        </p:blipFill>
        <p:spPr>
          <a:xfrm>
            <a:off x="1024792" y="18223426"/>
            <a:ext cx="5824819" cy="1822913"/>
          </a:xfrm>
          <a:prstGeom prst="rect">
            <a:avLst/>
          </a:prstGeom>
        </p:spPr>
      </p:pic>
      <p:sp>
        <p:nvSpPr>
          <p:cNvPr id="55" name="TextBox 26">
            <a:extLst>
              <a:ext uri="{FF2B5EF4-FFF2-40B4-BE49-F238E27FC236}">
                <a16:creationId xmlns:a16="http://schemas.microsoft.com/office/drawing/2014/main" id="{24829336-99C9-768B-168C-024D6A2D5724}"/>
              </a:ext>
            </a:extLst>
          </p:cNvPr>
          <p:cNvSpPr txBox="1"/>
          <p:nvPr/>
        </p:nvSpPr>
        <p:spPr>
          <a:xfrm>
            <a:off x="4299601" y="19777128"/>
            <a:ext cx="3540911" cy="857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omine"/>
              </a:rPr>
              <a:t>Outliers 50 and 41 were removed</a:t>
            </a:r>
          </a:p>
          <a:p>
            <a:r>
              <a:rPr lang="en-US" sz="1600">
                <a:latin typeface="Domine"/>
              </a:rPr>
              <a:t>Adjusted R square=0.8705</a:t>
            </a:r>
            <a:endParaRPr lang="zh-CN" altLang="en-US" sz="6200">
              <a:ea typeface="黑体" panose="02010609060101010101" pitchFamily="49" charset="-122"/>
            </a:endParaRPr>
          </a:p>
          <a:p>
            <a:r>
              <a:rPr lang="en-US" sz="1600">
                <a:latin typeface="Domine"/>
              </a:rPr>
              <a:t>P-value&lt;2.2*10^-16</a:t>
            </a:r>
          </a:p>
        </p:txBody>
      </p:sp>
      <p:sp>
        <p:nvSpPr>
          <p:cNvPr id="57" name="Rectangle 56">
            <a:extLst>
              <a:ext uri="{FF2B5EF4-FFF2-40B4-BE49-F238E27FC236}">
                <a16:creationId xmlns:a16="http://schemas.microsoft.com/office/drawing/2014/main" id="{1A84CA6F-EB1E-35BD-CD66-7E1E008DC944}"/>
              </a:ext>
            </a:extLst>
          </p:cNvPr>
          <p:cNvSpPr/>
          <p:nvPr/>
        </p:nvSpPr>
        <p:spPr>
          <a:xfrm>
            <a:off x="7528301" y="13642077"/>
            <a:ext cx="225889" cy="2382107"/>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904C649C-D611-4CE8-B433-5EBD6939EB75}">
  <we:reference id="ad3bb869-dfe9-409b-95f2-98016482b42b" version="2.0.0.3" store="excatalog" storeType="excatalog"/>
  <we:alternateReferences>
    <we:reference id="WA200003233" version="2.0.0.3" store="en-US" storeType="omex"/>
  </we:alternateReferences>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revision>20</cp:revision>
  <dcterms:modified xsi:type="dcterms:W3CDTF">2025-09-01T05:52:20Z</dcterms:modified>
  <cp:category>science research poster</cp:category>
</cp:coreProperties>
</file>